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237"/>
  </p:notesMasterIdLst>
  <p:sldIdLst>
    <p:sldId id="658" r:id="rId2"/>
    <p:sldId id="659" r:id="rId3"/>
    <p:sldId id="352" r:id="rId4"/>
    <p:sldId id="476" r:id="rId5"/>
    <p:sldId id="477" r:id="rId6"/>
    <p:sldId id="478" r:id="rId7"/>
    <p:sldId id="479" r:id="rId8"/>
    <p:sldId id="472" r:id="rId9"/>
    <p:sldId id="474" r:id="rId10"/>
    <p:sldId id="480" r:id="rId11"/>
    <p:sldId id="481" r:id="rId12"/>
    <p:sldId id="482" r:id="rId13"/>
    <p:sldId id="495" r:id="rId14"/>
    <p:sldId id="496" r:id="rId15"/>
    <p:sldId id="497" r:id="rId16"/>
    <p:sldId id="498" r:id="rId17"/>
    <p:sldId id="499" r:id="rId18"/>
    <p:sldId id="500" r:id="rId19"/>
    <p:sldId id="501" r:id="rId20"/>
    <p:sldId id="660" r:id="rId21"/>
    <p:sldId id="483" r:id="rId22"/>
    <p:sldId id="484" r:id="rId23"/>
    <p:sldId id="485" r:id="rId24"/>
    <p:sldId id="487" r:id="rId25"/>
    <p:sldId id="596" r:id="rId26"/>
    <p:sldId id="486" r:id="rId27"/>
    <p:sldId id="488" r:id="rId28"/>
    <p:sldId id="594" r:id="rId29"/>
    <p:sldId id="489" r:id="rId30"/>
    <p:sldId id="592" r:id="rId31"/>
    <p:sldId id="490" r:id="rId32"/>
    <p:sldId id="491" r:id="rId33"/>
    <p:sldId id="595" r:id="rId34"/>
    <p:sldId id="493" r:id="rId35"/>
    <p:sldId id="661" r:id="rId36"/>
    <p:sldId id="494" r:id="rId37"/>
    <p:sldId id="662" r:id="rId38"/>
    <p:sldId id="502" r:id="rId39"/>
    <p:sldId id="503" r:id="rId40"/>
    <p:sldId id="504" r:id="rId41"/>
    <p:sldId id="505" r:id="rId42"/>
    <p:sldId id="506" r:id="rId43"/>
    <p:sldId id="507" r:id="rId44"/>
    <p:sldId id="593" r:id="rId45"/>
    <p:sldId id="663" r:id="rId46"/>
    <p:sldId id="608" r:id="rId47"/>
    <p:sldId id="508" r:id="rId48"/>
    <p:sldId id="664" r:id="rId49"/>
    <p:sldId id="609" r:id="rId50"/>
    <p:sldId id="509" r:id="rId51"/>
    <p:sldId id="597" r:id="rId52"/>
    <p:sldId id="610" r:id="rId53"/>
    <p:sldId id="611" r:id="rId54"/>
    <p:sldId id="600" r:id="rId55"/>
    <p:sldId id="601" r:id="rId56"/>
    <p:sldId id="510" r:id="rId57"/>
    <p:sldId id="598" r:id="rId58"/>
    <p:sldId id="511" r:id="rId59"/>
    <p:sldId id="512" r:id="rId60"/>
    <p:sldId id="612" r:id="rId61"/>
    <p:sldId id="599" r:id="rId62"/>
    <p:sldId id="602" r:id="rId63"/>
    <p:sldId id="603" r:id="rId64"/>
    <p:sldId id="605" r:id="rId65"/>
    <p:sldId id="606" r:id="rId66"/>
    <p:sldId id="665" r:id="rId67"/>
    <p:sldId id="513" r:id="rId68"/>
    <p:sldId id="514" r:id="rId69"/>
    <p:sldId id="666" r:id="rId70"/>
    <p:sldId id="515" r:id="rId71"/>
    <p:sldId id="516" r:id="rId72"/>
    <p:sldId id="517" r:id="rId73"/>
    <p:sldId id="518" r:id="rId74"/>
    <p:sldId id="520" r:id="rId75"/>
    <p:sldId id="519" r:id="rId76"/>
    <p:sldId id="667" r:id="rId77"/>
    <p:sldId id="607" r:id="rId78"/>
    <p:sldId id="668" r:id="rId79"/>
    <p:sldId id="669" r:id="rId80"/>
    <p:sldId id="521" r:id="rId81"/>
    <p:sldId id="522" r:id="rId82"/>
    <p:sldId id="670" r:id="rId83"/>
    <p:sldId id="671" r:id="rId84"/>
    <p:sldId id="604" r:id="rId85"/>
    <p:sldId id="523" r:id="rId86"/>
    <p:sldId id="672" r:id="rId87"/>
    <p:sldId id="673" r:id="rId88"/>
    <p:sldId id="674" r:id="rId89"/>
    <p:sldId id="524" r:id="rId90"/>
    <p:sldId id="525" r:id="rId91"/>
    <p:sldId id="529" r:id="rId92"/>
    <p:sldId id="530" r:id="rId93"/>
    <p:sldId id="675" r:id="rId94"/>
    <p:sldId id="676" r:id="rId95"/>
    <p:sldId id="531" r:id="rId96"/>
    <p:sldId id="532" r:id="rId97"/>
    <p:sldId id="533" r:id="rId98"/>
    <p:sldId id="677" r:id="rId99"/>
    <p:sldId id="534" r:id="rId100"/>
    <p:sldId id="618" r:id="rId101"/>
    <p:sldId id="535" r:id="rId102"/>
    <p:sldId id="537" r:id="rId103"/>
    <p:sldId id="538" r:id="rId104"/>
    <p:sldId id="678" r:id="rId105"/>
    <p:sldId id="679" r:id="rId106"/>
    <p:sldId id="539" r:id="rId107"/>
    <p:sldId id="540" r:id="rId108"/>
    <p:sldId id="680" r:id="rId109"/>
    <p:sldId id="681" r:id="rId110"/>
    <p:sldId id="682" r:id="rId111"/>
    <p:sldId id="613" r:id="rId112"/>
    <p:sldId id="615" r:id="rId113"/>
    <p:sldId id="616" r:id="rId114"/>
    <p:sldId id="617" r:id="rId115"/>
    <p:sldId id="683" r:id="rId116"/>
    <p:sldId id="541" r:id="rId117"/>
    <p:sldId id="684" r:id="rId118"/>
    <p:sldId id="542" r:id="rId119"/>
    <p:sldId id="543" r:id="rId120"/>
    <p:sldId id="544" r:id="rId121"/>
    <p:sldId id="545" r:id="rId122"/>
    <p:sldId id="685" r:id="rId123"/>
    <p:sldId id="619" r:id="rId124"/>
    <p:sldId id="547" r:id="rId125"/>
    <p:sldId id="548" r:id="rId126"/>
    <p:sldId id="550" r:id="rId127"/>
    <p:sldId id="551" r:id="rId128"/>
    <p:sldId id="552" r:id="rId129"/>
    <p:sldId id="553" r:id="rId130"/>
    <p:sldId id="686" r:id="rId131"/>
    <p:sldId id="687" r:id="rId132"/>
    <p:sldId id="614" r:id="rId133"/>
    <p:sldId id="549" r:id="rId134"/>
    <p:sldId id="554" r:id="rId135"/>
    <p:sldId id="555" r:id="rId136"/>
    <p:sldId id="556" r:id="rId137"/>
    <p:sldId id="557" r:id="rId138"/>
    <p:sldId id="688" r:id="rId139"/>
    <p:sldId id="620" r:id="rId140"/>
    <p:sldId id="558" r:id="rId141"/>
    <p:sldId id="559" r:id="rId142"/>
    <p:sldId id="560" r:id="rId143"/>
    <p:sldId id="621" r:id="rId144"/>
    <p:sldId id="561" r:id="rId145"/>
    <p:sldId id="562" r:id="rId146"/>
    <p:sldId id="689" r:id="rId147"/>
    <p:sldId id="690" r:id="rId148"/>
    <p:sldId id="691" r:id="rId149"/>
    <p:sldId id="692" r:id="rId150"/>
    <p:sldId id="693" r:id="rId151"/>
    <p:sldId id="694" r:id="rId152"/>
    <p:sldId id="695" r:id="rId153"/>
    <p:sldId id="696" r:id="rId154"/>
    <p:sldId id="697" r:id="rId155"/>
    <p:sldId id="563" r:id="rId156"/>
    <p:sldId id="564" r:id="rId157"/>
    <p:sldId id="567" r:id="rId158"/>
    <p:sldId id="568" r:id="rId159"/>
    <p:sldId id="569" r:id="rId160"/>
    <p:sldId id="570" r:id="rId161"/>
    <p:sldId id="571" r:id="rId162"/>
    <p:sldId id="572" r:id="rId163"/>
    <p:sldId id="573" r:id="rId164"/>
    <p:sldId id="574" r:id="rId165"/>
    <p:sldId id="575" r:id="rId166"/>
    <p:sldId id="576" r:id="rId167"/>
    <p:sldId id="577" r:id="rId168"/>
    <p:sldId id="578" r:id="rId169"/>
    <p:sldId id="579" r:id="rId170"/>
    <p:sldId id="580" r:id="rId171"/>
    <p:sldId id="581" r:id="rId172"/>
    <p:sldId id="582" r:id="rId173"/>
    <p:sldId id="583" r:id="rId174"/>
    <p:sldId id="584" r:id="rId175"/>
    <p:sldId id="585" r:id="rId176"/>
    <p:sldId id="586" r:id="rId177"/>
    <p:sldId id="646" r:id="rId178"/>
    <p:sldId id="698" r:id="rId179"/>
    <p:sldId id="652" r:id="rId180"/>
    <p:sldId id="647" r:id="rId181"/>
    <p:sldId id="653" r:id="rId182"/>
    <p:sldId id="648" r:id="rId183"/>
    <p:sldId id="655" r:id="rId184"/>
    <p:sldId id="654" r:id="rId185"/>
    <p:sldId id="656" r:id="rId186"/>
    <p:sldId id="649" r:id="rId187"/>
    <p:sldId id="650" r:id="rId188"/>
    <p:sldId id="651" r:id="rId189"/>
    <p:sldId id="657" r:id="rId190"/>
    <p:sldId id="699" r:id="rId191"/>
    <p:sldId id="700" r:id="rId192"/>
    <p:sldId id="701" r:id="rId193"/>
    <p:sldId id="587" r:id="rId194"/>
    <p:sldId id="588" r:id="rId195"/>
    <p:sldId id="589" r:id="rId196"/>
    <p:sldId id="590" r:id="rId197"/>
    <p:sldId id="591" r:id="rId198"/>
    <p:sldId id="702" r:id="rId199"/>
    <p:sldId id="703" r:id="rId200"/>
    <p:sldId id="704" r:id="rId201"/>
    <p:sldId id="705" r:id="rId202"/>
    <p:sldId id="706" r:id="rId203"/>
    <p:sldId id="639" r:id="rId204"/>
    <p:sldId id="707" r:id="rId205"/>
    <p:sldId id="708" r:id="rId206"/>
    <p:sldId id="634" r:id="rId207"/>
    <p:sldId id="623" r:id="rId208"/>
    <p:sldId id="635" r:id="rId209"/>
    <p:sldId id="624" r:id="rId210"/>
    <p:sldId id="709" r:id="rId211"/>
    <p:sldId id="710" r:id="rId212"/>
    <p:sldId id="622" r:id="rId213"/>
    <p:sldId id="625" r:id="rId214"/>
    <p:sldId id="626" r:id="rId215"/>
    <p:sldId id="711" r:id="rId216"/>
    <p:sldId id="627" r:id="rId217"/>
    <p:sldId id="628" r:id="rId218"/>
    <p:sldId id="629" r:id="rId219"/>
    <p:sldId id="640" r:id="rId220"/>
    <p:sldId id="630" r:id="rId221"/>
    <p:sldId id="631" r:id="rId222"/>
    <p:sldId id="632" r:id="rId223"/>
    <p:sldId id="636" r:id="rId224"/>
    <p:sldId id="637" r:id="rId225"/>
    <p:sldId id="638" r:id="rId226"/>
    <p:sldId id="712" r:id="rId227"/>
    <p:sldId id="642" r:id="rId228"/>
    <p:sldId id="643" r:id="rId229"/>
    <p:sldId id="644" r:id="rId230"/>
    <p:sldId id="641" r:id="rId231"/>
    <p:sldId id="645" r:id="rId232"/>
    <p:sldId id="713" r:id="rId233"/>
    <p:sldId id="714" r:id="rId234"/>
    <p:sldId id="715" r:id="rId235"/>
    <p:sldId id="716" r:id="rId2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7" autoAdjust="0"/>
    <p:restoredTop sz="94660"/>
  </p:normalViewPr>
  <p:slideViewPr>
    <p:cSldViewPr>
      <p:cViewPr varScale="1">
        <p:scale>
          <a:sx n="113" d="100"/>
          <a:sy n="113" d="100"/>
        </p:scale>
        <p:origin x="1116" y="8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presProps" Target="presProps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viewProps" Target="view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theme" Target="theme/theme1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BDB1D-6D13-4F9B-9713-DA98CED08E90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175C-7C50-4112-8B09-9DDC513272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40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139474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291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64930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2306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8748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60277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71439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461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1476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1687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884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75964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13433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340811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0459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16466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67439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46345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4513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88377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85796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944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866700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73408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535223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40746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32719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521928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985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33592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517658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49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622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3172509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107466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84579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69757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39647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64289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9851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2865112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06059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2694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4858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4047949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8668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0333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0364159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79661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9919143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95944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96958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5200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3149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282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397741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049260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6071790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78324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323862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79486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6012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78494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89633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06679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3117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32131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20848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26463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80037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912989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10495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45365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066344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321705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35434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4754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445005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585980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120166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9347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6961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15331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92671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700816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84289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9578581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20066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29546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76767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899527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70234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765552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6832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73865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54327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9962212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0482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0054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22442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62325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998805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01385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503802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59080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885961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3447926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17912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54648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233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8283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802825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7721813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112353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003735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135381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007842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4729011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262004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65639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950760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175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1898226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8818895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310457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602556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878749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328824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74272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259080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830323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09761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0555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929147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891547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53393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218688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657834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125286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668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0558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977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84874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164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0285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829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7424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4410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5405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361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65680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58250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0599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1605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797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3057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639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0527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4714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1390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920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859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46801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4226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09451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93883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2074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11406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72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253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185366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664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9735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8510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8940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13502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00693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279707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8030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3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404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2150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6249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54801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7600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5833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81383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5379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22696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74259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508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4041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0107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3326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86533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1646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070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988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38591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53560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83745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36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3575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93342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11618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45057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6420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705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04649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05551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93788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85877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6290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62332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658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73918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695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517723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83283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843323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66059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281890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27870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224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4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6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3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2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3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2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2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2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5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3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1C6A8-AFFD-4143-BC28-EEC1B1F501D6}" type="datetimeFigureOut">
              <a:rPr lang="ko-KR" altLang="en-US" smtClean="0"/>
              <a:pPr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9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9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0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1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1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5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7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6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1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0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7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ko/docs/Web/AP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hyperlink" Target="https://gs.statcounter.com/browser-version-market-share/desktop/south-korea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f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jpeg"/><Relationship Id="rId4" Type="http://schemas.openxmlformats.org/officeDocument/2006/relationships/image" Target="../media/image9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자바스크립트 소개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변수</a:t>
            </a:r>
            <a:r>
              <a:rPr lang="en-US" altLang="ko-KR" sz="2400"/>
              <a:t>, </a:t>
            </a:r>
            <a:r>
              <a:rPr lang="ko-KR" altLang="en-US" sz="2400"/>
              <a:t>자료형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연산자</a:t>
            </a:r>
            <a:r>
              <a:rPr lang="en-US" altLang="ko-KR" sz="2400"/>
              <a:t>, </a:t>
            </a:r>
            <a:r>
              <a:rPr lang="ko-KR" altLang="en-US" sz="2400"/>
              <a:t>제어문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함수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/>
              <a:t>Class, Object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/>
              <a:t>Array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/>
              <a:t>JSON, Callback, AJAX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비동기처리 </a:t>
            </a:r>
            <a:r>
              <a:rPr lang="en-US" altLang="ko-KR" sz="2400"/>
              <a:t>(async, await)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/>
              <a:t>DOM, Event, Web API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9137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969083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자바스크립트 적용 위치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head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body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46983-FE4A-45F0-91DE-4533E55675E7}"/>
              </a:ext>
            </a:extLst>
          </p:cNvPr>
          <p:cNvSpPr txBox="1"/>
          <p:nvPr/>
        </p:nvSpPr>
        <p:spPr>
          <a:xfrm>
            <a:off x="683568" y="980728"/>
            <a:ext cx="784887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'js/script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.js'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body&gt;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76B3E-D3E3-4650-92DE-5F4332BF3257}"/>
              </a:ext>
            </a:extLst>
          </p:cNvPr>
          <p:cNvSpPr txBox="1"/>
          <p:nvPr/>
        </p:nvSpPr>
        <p:spPr>
          <a:xfrm>
            <a:off x="683568" y="3735030"/>
            <a:ext cx="7848872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head&gt;&lt;/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내용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'js/script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.js'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CE599F2-8150-4AF3-9A1E-BFD44D0B22D8}"/>
              </a:ext>
            </a:extLst>
          </p:cNvPr>
          <p:cNvSpPr/>
          <p:nvPr/>
        </p:nvSpPr>
        <p:spPr>
          <a:xfrm>
            <a:off x="4067944" y="1123310"/>
            <a:ext cx="1152128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Parsing HTML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56551B4-90AF-4C19-8FB3-775DE3F76C5D}"/>
              </a:ext>
            </a:extLst>
          </p:cNvPr>
          <p:cNvSpPr/>
          <p:nvPr/>
        </p:nvSpPr>
        <p:spPr>
          <a:xfrm>
            <a:off x="7236296" y="1121876"/>
            <a:ext cx="1152128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Parsing HTML</a:t>
            </a:r>
            <a:endParaRPr lang="ko-KR" altLang="en-US" sz="12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9675AFD-34B5-4F77-A2F9-02881183E971}"/>
              </a:ext>
            </a:extLst>
          </p:cNvPr>
          <p:cNvSpPr/>
          <p:nvPr/>
        </p:nvSpPr>
        <p:spPr>
          <a:xfrm>
            <a:off x="5220072" y="1124744"/>
            <a:ext cx="2016224" cy="360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Block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1737A3F-9219-4D63-A7B4-DA2AB2C5EC31}"/>
              </a:ext>
            </a:extLst>
          </p:cNvPr>
          <p:cNvSpPr/>
          <p:nvPr/>
        </p:nvSpPr>
        <p:spPr>
          <a:xfrm>
            <a:off x="5220072" y="1483350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JS</a:t>
            </a:r>
            <a:r>
              <a:rPr lang="ko-KR" altLang="en-US" sz="1200" dirty="0"/>
              <a:t>가져오기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F22943F-0DA8-4352-A969-4052B247038E}"/>
              </a:ext>
            </a:extLst>
          </p:cNvPr>
          <p:cNvSpPr/>
          <p:nvPr/>
        </p:nvSpPr>
        <p:spPr>
          <a:xfrm>
            <a:off x="6228184" y="1482633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JS</a:t>
            </a:r>
            <a:r>
              <a:rPr lang="ko-KR" altLang="en-US" sz="1200" dirty="0"/>
              <a:t>실행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9F5829F-1B85-4380-9F6A-83C1D9C2BB40}"/>
              </a:ext>
            </a:extLst>
          </p:cNvPr>
          <p:cNvSpPr/>
          <p:nvPr/>
        </p:nvSpPr>
        <p:spPr>
          <a:xfrm>
            <a:off x="4067944" y="3868066"/>
            <a:ext cx="2304256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Parsing HTML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BC5B158-65A8-4370-A377-6A5D6054A9E0}"/>
              </a:ext>
            </a:extLst>
          </p:cNvPr>
          <p:cNvSpPr/>
          <p:nvPr/>
        </p:nvSpPr>
        <p:spPr>
          <a:xfrm>
            <a:off x="6372200" y="3868066"/>
            <a:ext cx="2016224" cy="360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Block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740674-CD4A-474C-ABDB-CC6D009E031F}"/>
              </a:ext>
            </a:extLst>
          </p:cNvPr>
          <p:cNvSpPr/>
          <p:nvPr/>
        </p:nvSpPr>
        <p:spPr>
          <a:xfrm>
            <a:off x="6372200" y="4226672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JS</a:t>
            </a:r>
            <a:r>
              <a:rPr lang="ko-KR" altLang="en-US" sz="1200" dirty="0"/>
              <a:t>가져오기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79C4789-D1F2-41F5-86A3-E88352BA1227}"/>
              </a:ext>
            </a:extLst>
          </p:cNvPr>
          <p:cNvSpPr/>
          <p:nvPr/>
        </p:nvSpPr>
        <p:spPr>
          <a:xfrm>
            <a:off x="7380312" y="4225955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JS</a:t>
            </a:r>
            <a:r>
              <a:rPr lang="ko-KR" altLang="en-US" sz="1200" dirty="0"/>
              <a:t>실행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E739CB-B09F-9E0F-D2CA-6FF97F6B0ECD}"/>
              </a:ext>
            </a:extLst>
          </p:cNvPr>
          <p:cNvSpPr txBox="1"/>
          <p:nvPr/>
        </p:nvSpPr>
        <p:spPr>
          <a:xfrm>
            <a:off x="6869293" y="703370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01-03-</a:t>
            </a:r>
            <a:r>
              <a:rPr lang="ko-KR" altLang="en-US" sz="1200" b="1"/>
              <a:t>적용위치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E1A911-E0D0-6621-83D0-7D091C8BA872}"/>
              </a:ext>
            </a:extLst>
          </p:cNvPr>
          <p:cNvSpPr txBox="1"/>
          <p:nvPr/>
        </p:nvSpPr>
        <p:spPr>
          <a:xfrm>
            <a:off x="5436096" y="2482222"/>
            <a:ext cx="3284828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wakeUpTime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&lt;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wakeUpTime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sleep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EE2CFB-8A05-6531-DE95-C0AEEC6CC8AB}"/>
              </a:ext>
            </a:extLst>
          </p:cNvPr>
          <p:cNvSpPr txBox="1"/>
          <p:nvPr/>
        </p:nvSpPr>
        <p:spPr>
          <a:xfrm>
            <a:off x="6706998" y="2204864"/>
            <a:ext cx="743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script.js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067556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8344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변수 제어의 편리함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AC9911-9EBA-AB56-2BF8-F9CA0FBABD9E}"/>
              </a:ext>
            </a:extLst>
          </p:cNvPr>
          <p:cNvSpPr txBox="1"/>
          <p:nvPr/>
        </p:nvSpPr>
        <p:spPr>
          <a:xfrm>
            <a:off x="1115616" y="980728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'John'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playerPoint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playerLevel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playerWeapon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'John'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'point'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'level'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'weapon'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level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weapon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B6209E6-5EAA-98DB-533C-D995E8F2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2371415"/>
            <a:ext cx="3077219" cy="2065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7096CE-105C-CF33-7798-80AB18AB5D20}"/>
              </a:ext>
            </a:extLst>
          </p:cNvPr>
          <p:cNvSpPr txBox="1"/>
          <p:nvPr/>
        </p:nvSpPr>
        <p:spPr>
          <a:xfrm>
            <a:off x="7253801" y="692696"/>
            <a:ext cx="1502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05-08-object.html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661130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829347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초기화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속성 제어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4598-3B15-4AD5-B70D-B0AB28189EAE}"/>
              </a:ext>
            </a:extLst>
          </p:cNvPr>
          <p:cNvSpPr txBox="1"/>
          <p:nvPr/>
        </p:nvSpPr>
        <p:spPr>
          <a:xfrm>
            <a:off x="1115616" y="980728"/>
            <a:ext cx="662473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'object literal' syntax</a:t>
            </a:r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{};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'object constructor' syntax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DD643E-97B1-41BE-9C5C-3CF1C5012E4B}"/>
              </a:ext>
            </a:extLst>
          </p:cNvPr>
          <p:cNvSpPr txBox="1"/>
          <p:nvPr/>
        </p:nvSpPr>
        <p:spPr>
          <a:xfrm>
            <a:off x="1106488" y="3055423"/>
            <a:ext cx="6624736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'Mike'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속성 조회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Dot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연산자 사용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대괄호 사용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속성 추가 또는 변경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hasJob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hasJob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hasJob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속성 삭제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hasJob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hasJob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31E3C9-1EB5-49FD-A902-C33525754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4305995"/>
            <a:ext cx="2933757" cy="2181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9F8187-7FA2-9824-9446-C4F6FABC1310}"/>
              </a:ext>
            </a:extLst>
          </p:cNvPr>
          <p:cNvSpPr txBox="1"/>
          <p:nvPr/>
        </p:nvSpPr>
        <p:spPr>
          <a:xfrm>
            <a:off x="6889470" y="2771501"/>
            <a:ext cx="18666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05-09-object-</a:t>
            </a:r>
            <a:r>
              <a:rPr lang="ko-KR" altLang="en-US" sz="1200" b="1"/>
              <a:t>제어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58840285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3727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속성 존재 확인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980728"/>
            <a:ext cx="662473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'Bill'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hasCar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'age'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'random'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hasCar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B2E2DA0A-2F23-4334-9659-E8DE381C73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3607008"/>
            <a:ext cx="2990850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95624E-FB63-365C-1CD2-B3C9BF8C7E29}"/>
              </a:ext>
            </a:extLst>
          </p:cNvPr>
          <p:cNvSpPr txBox="1"/>
          <p:nvPr/>
        </p:nvSpPr>
        <p:spPr>
          <a:xfrm>
            <a:off x="7062594" y="692696"/>
            <a:ext cx="1693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05-10-object-in.html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8703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88069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반복문을 이용한 속성 제어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key</a:t>
            </a:r>
            <a:r>
              <a:rPr lang="ko-KR" altLang="en-US" dirty="0"/>
              <a:t>를 알아낸 후 </a:t>
            </a:r>
            <a:r>
              <a:rPr lang="en-US" altLang="ko-KR" dirty="0"/>
              <a:t>value </a:t>
            </a:r>
            <a:r>
              <a:rPr lang="ko-KR" altLang="en-US" dirty="0"/>
              <a:t>확인 </a:t>
            </a:r>
            <a:r>
              <a:rPr lang="en-US" altLang="ko-KR" dirty="0"/>
              <a:t>(for … </a:t>
            </a:r>
            <a:r>
              <a:rPr lang="en-US" altLang="ko-KR"/>
              <a:t>in)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980728"/>
            <a:ext cx="662473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'pizza'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🍕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'chicken'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🍗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'meat'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🍖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AD7F7-2BDB-4A37-84EA-02C204F9A9B6}"/>
              </a:ext>
            </a:extLst>
          </p:cNvPr>
          <p:cNvSpPr txBox="1"/>
          <p:nvPr/>
        </p:nvSpPr>
        <p:spPr>
          <a:xfrm>
            <a:off x="1115616" y="3058904"/>
            <a:ext cx="66247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00334-E6A4-7AAD-E721-C4C9E671E2F5}"/>
              </a:ext>
            </a:extLst>
          </p:cNvPr>
          <p:cNvSpPr txBox="1"/>
          <p:nvPr/>
        </p:nvSpPr>
        <p:spPr>
          <a:xfrm>
            <a:off x="6870235" y="692696"/>
            <a:ext cx="1885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05-11-object-loop.html</a:t>
            </a:r>
            <a:endParaRPr lang="ko-KR" altLang="en-US" sz="12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A13C84-4D53-6EDD-3B3F-9040E6620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609875"/>
            <a:ext cx="3638922" cy="2199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29797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42653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(05-</a:t>
            </a:r>
            <a:r>
              <a:rPr lang="ko-KR" altLang="en-US"/>
              <a:t>연습문제</a:t>
            </a:r>
            <a:r>
              <a:rPr lang="en-US" altLang="ko-KR"/>
              <a:t>3.html)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반복문을 사용하여 </a:t>
            </a:r>
            <a:r>
              <a:rPr lang="en-US" altLang="ko-KR" dirty="0"/>
              <a:t>article </a:t>
            </a:r>
            <a:r>
              <a:rPr lang="ko-KR" altLang="en-US" dirty="0"/>
              <a:t>객체가 가지고 있는 모든 속성들의 값 출력하기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/>
              <a:t>for in / typeof </a:t>
            </a:r>
            <a:r>
              <a:rPr lang="ko-KR" altLang="en-US"/>
              <a:t>활용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12776"/>
            <a:ext cx="6624736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article =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num: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title: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reply: [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num: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title: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'A-3'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num: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title: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'A-2'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num: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title: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'A-1'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]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D2B256-0112-4FE6-9323-8AF512B14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194" y="2492896"/>
            <a:ext cx="3283019" cy="2361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87009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39511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(05-</a:t>
            </a:r>
            <a:r>
              <a:rPr lang="ko-KR" altLang="en-US"/>
              <a:t>연습문제</a:t>
            </a:r>
            <a:r>
              <a:rPr lang="en-US" altLang="ko-KR"/>
              <a:t>4.html)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속성 중 </a:t>
            </a:r>
            <a:r>
              <a:rPr lang="en-US" altLang="ko-KR" dirty="0"/>
              <a:t>bathroom</a:t>
            </a:r>
            <a:r>
              <a:rPr lang="ko-KR" altLang="en-US" dirty="0"/>
              <a:t>을 제거하고 </a:t>
            </a:r>
            <a:r>
              <a:rPr lang="en-US" altLang="ko-KR" dirty="0"/>
              <a:t>animals </a:t>
            </a:r>
            <a:r>
              <a:rPr lang="ko-KR" altLang="en-US" dirty="0"/>
              <a:t>배열 </a:t>
            </a:r>
            <a:r>
              <a:rPr lang="en-US" altLang="ko-KR" dirty="0"/>
              <a:t>['</a:t>
            </a:r>
            <a:r>
              <a:rPr lang="ko-KR" altLang="en-US" dirty="0"/>
              <a:t>개</a:t>
            </a:r>
            <a:r>
              <a:rPr lang="en-US" altLang="ko-KR" dirty="0"/>
              <a:t>', '</a:t>
            </a:r>
            <a:r>
              <a:rPr lang="ko-KR" altLang="en-US" dirty="0"/>
              <a:t>고양이</a:t>
            </a:r>
            <a:r>
              <a:rPr lang="en-US" altLang="ko-KR" dirty="0"/>
              <a:t>'] </a:t>
            </a:r>
            <a:r>
              <a:rPr lang="ko-KR" altLang="en-US" dirty="0"/>
              <a:t>속성 추가하기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house =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bathroom: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room: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address: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제주도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제주시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연동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persons: [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name: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kim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{ name: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'lee'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]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D2A766-A276-4CEF-BD6B-9E50E063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3861048"/>
            <a:ext cx="3334305" cy="1570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4657CA7-8677-45B4-9E02-2CC31BE95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39" y="3861047"/>
            <a:ext cx="3334305" cy="1570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1D6762C-CF90-4FC2-950A-EACFC82A5D37}"/>
              </a:ext>
            </a:extLst>
          </p:cNvPr>
          <p:cNvSpPr/>
          <p:nvPr/>
        </p:nvSpPr>
        <p:spPr>
          <a:xfrm>
            <a:off x="4355976" y="4509120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9A3A91B-09C7-4480-A803-90901F21DDBE}"/>
              </a:ext>
            </a:extLst>
          </p:cNvPr>
          <p:cNvSpPr/>
          <p:nvPr/>
        </p:nvSpPr>
        <p:spPr>
          <a:xfrm>
            <a:off x="755504" y="4057409"/>
            <a:ext cx="1102794" cy="190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D90322-DE06-4AF3-BB42-0CE396673F61}"/>
              </a:ext>
            </a:extLst>
          </p:cNvPr>
          <p:cNvSpPr/>
          <p:nvPr/>
        </p:nvSpPr>
        <p:spPr>
          <a:xfrm>
            <a:off x="5076056" y="4058209"/>
            <a:ext cx="2236604" cy="1901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826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9943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object </a:t>
            </a:r>
            <a:r>
              <a:rPr lang="ko-KR" altLang="en-US" dirty="0"/>
              <a:t>복사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대입 연산자 사용시 문제점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403484"/>
            <a:ext cx="662473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'Bill'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'20'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'Steve'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Steve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B4DFDDE-5638-4295-949C-0B382D1C8B3F}"/>
              </a:ext>
            </a:extLst>
          </p:cNvPr>
          <p:cNvSpPr/>
          <p:nvPr/>
        </p:nvSpPr>
        <p:spPr>
          <a:xfrm>
            <a:off x="1170132" y="2017227"/>
            <a:ext cx="1304711" cy="24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F61AA44-A1AF-4877-BEEE-E08984EAFCA4}"/>
              </a:ext>
            </a:extLst>
          </p:cNvPr>
          <p:cNvSpPr/>
          <p:nvPr/>
        </p:nvSpPr>
        <p:spPr>
          <a:xfrm>
            <a:off x="2694132" y="2298835"/>
            <a:ext cx="1152311" cy="24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3646B-1EBC-40B7-ADA6-2E6A6201E9DD}"/>
              </a:ext>
            </a:extLst>
          </p:cNvPr>
          <p:cNvSpPr txBox="1"/>
          <p:nvPr/>
        </p:nvSpPr>
        <p:spPr>
          <a:xfrm>
            <a:off x="1170132" y="2636323"/>
            <a:ext cx="446449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ko-KR" alt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 속성의 값을 변경하면 </a:t>
            </a:r>
            <a:r>
              <a:rPr lang="en-US" altLang="ko-KR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user </a:t>
            </a:r>
            <a:r>
              <a:rPr lang="ko-KR" altLang="en-US" sz="1200" b="1" dirty="0">
                <a:solidFill>
                  <a:schemeClr val="accent2"/>
                </a:solidFill>
                <a:latin typeface="Consolas" panose="020B0609020204030204" pitchFamily="49" charset="0"/>
              </a:rPr>
              <a:t>속성의 값도 같이 변경</a:t>
            </a:r>
            <a:endParaRPr lang="en-US" altLang="ko-KR" sz="1200" b="1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D548B31-B581-44EC-877C-2A4B15CCB21C}"/>
              </a:ext>
            </a:extLst>
          </p:cNvPr>
          <p:cNvSpPr/>
          <p:nvPr/>
        </p:nvSpPr>
        <p:spPr>
          <a:xfrm>
            <a:off x="3980540" y="3499164"/>
            <a:ext cx="750872" cy="2859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0x001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D8F5B2-DC7D-4DE0-8CE7-221C57A26C53}"/>
              </a:ext>
            </a:extLst>
          </p:cNvPr>
          <p:cNvSpPr/>
          <p:nvPr/>
        </p:nvSpPr>
        <p:spPr>
          <a:xfrm>
            <a:off x="3779912" y="3785065"/>
            <a:ext cx="1152128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reference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89525D-967D-4DC8-855E-F6F4EF9962E1}"/>
              </a:ext>
            </a:extLst>
          </p:cNvPr>
          <p:cNvSpPr/>
          <p:nvPr/>
        </p:nvSpPr>
        <p:spPr>
          <a:xfrm>
            <a:off x="2411760" y="3785065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user</a:t>
            </a:r>
            <a:endParaRPr lang="ko-KR" altLang="en-US" sz="1200" b="1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C2278ED-9A40-4122-9C45-A16016B224E8}"/>
              </a:ext>
            </a:extLst>
          </p:cNvPr>
          <p:cNvCxnSpPr>
            <a:stCxn id="14" idx="3"/>
            <a:endCxn id="13" idx="1"/>
          </p:cNvCxnSpPr>
          <p:nvPr/>
        </p:nvCxnSpPr>
        <p:spPr>
          <a:xfrm>
            <a:off x="3419872" y="3965085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9712073-24C6-4524-9805-AEBB91C4AB2D}"/>
              </a:ext>
            </a:extLst>
          </p:cNvPr>
          <p:cNvSpPr/>
          <p:nvPr/>
        </p:nvSpPr>
        <p:spPr>
          <a:xfrm>
            <a:off x="3707982" y="4431006"/>
            <a:ext cx="647992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name</a:t>
            </a:r>
            <a:endParaRPr lang="ko-KR" altLang="en-US" sz="12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CB0D7DA-EA4A-4E8D-B295-9FE78EE522E2}"/>
              </a:ext>
            </a:extLst>
          </p:cNvPr>
          <p:cNvSpPr/>
          <p:nvPr/>
        </p:nvSpPr>
        <p:spPr>
          <a:xfrm>
            <a:off x="4355973" y="4431006"/>
            <a:ext cx="647991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u="sng" dirty="0">
                <a:solidFill>
                  <a:srgbClr val="FF0000"/>
                </a:solidFill>
              </a:rPr>
              <a:t>Steve</a:t>
            </a:r>
            <a:endParaRPr lang="ko-KR" altLang="en-US" sz="1200" b="1" u="sng" dirty="0">
              <a:solidFill>
                <a:srgbClr val="FF0000"/>
              </a:solidFill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9439E2C-26F3-4BEE-9A54-56E1871F4371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4355976" y="4145105"/>
            <a:ext cx="0" cy="285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1C81CCC-FBF5-49F7-86FE-155155269108}"/>
              </a:ext>
            </a:extLst>
          </p:cNvPr>
          <p:cNvSpPr/>
          <p:nvPr/>
        </p:nvSpPr>
        <p:spPr>
          <a:xfrm>
            <a:off x="3707904" y="4791046"/>
            <a:ext cx="647992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age</a:t>
            </a:r>
            <a:endParaRPr lang="ko-KR" altLang="en-US" sz="12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8A617ED-DC09-40DC-8D50-6A72B83B4F04}"/>
              </a:ext>
            </a:extLst>
          </p:cNvPr>
          <p:cNvSpPr/>
          <p:nvPr/>
        </p:nvSpPr>
        <p:spPr>
          <a:xfrm>
            <a:off x="4355895" y="4791046"/>
            <a:ext cx="647991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B072AF-A38C-4594-B2E5-F1822972DEA6}"/>
              </a:ext>
            </a:extLst>
          </p:cNvPr>
          <p:cNvSpPr/>
          <p:nvPr/>
        </p:nvSpPr>
        <p:spPr>
          <a:xfrm>
            <a:off x="5288470" y="3785065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/>
              <a:t>user2</a:t>
            </a:r>
            <a:endParaRPr lang="ko-KR" altLang="en-US" sz="1200" b="1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FA0E96F8-F5E3-4844-9232-40E33FD8BFA7}"/>
              </a:ext>
            </a:extLst>
          </p:cNvPr>
          <p:cNvCxnSpPr>
            <a:cxnSpLocks/>
            <a:stCxn id="22" idx="1"/>
            <a:endCxn id="13" idx="3"/>
          </p:cNvCxnSpPr>
          <p:nvPr/>
        </p:nvCxnSpPr>
        <p:spPr>
          <a:xfrm flipH="1">
            <a:off x="4932040" y="3965085"/>
            <a:ext cx="3564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585FA1B-294E-BB5F-46FB-4D8581549EBD}"/>
              </a:ext>
            </a:extLst>
          </p:cNvPr>
          <p:cNvSpPr txBox="1"/>
          <p:nvPr/>
        </p:nvSpPr>
        <p:spPr>
          <a:xfrm>
            <a:off x="6858757" y="1126350"/>
            <a:ext cx="1897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05-12-object-copy.html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74853787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1208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object </a:t>
            </a:r>
            <a:r>
              <a:rPr lang="ko-KR" altLang="en-US" dirty="0"/>
              <a:t>복사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/>
              <a:t>assign()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403484"/>
            <a:ext cx="7272808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'Bill'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'Steve'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23599E-887E-2B0C-1B37-2FB0AB096548}"/>
              </a:ext>
            </a:extLst>
          </p:cNvPr>
          <p:cNvSpPr txBox="1"/>
          <p:nvPr/>
        </p:nvSpPr>
        <p:spPr>
          <a:xfrm>
            <a:off x="6858757" y="1126350"/>
            <a:ext cx="1897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05-13-object-copy.html</a:t>
            </a:r>
            <a:endParaRPr lang="ko-KR" altLang="en-US" sz="12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B11147-46E4-90CD-75C6-43B3010BF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413" y="4630638"/>
            <a:ext cx="3352800" cy="1390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FCCAA97-5333-8A21-E0B4-8A6BB49CD726}"/>
              </a:ext>
            </a:extLst>
          </p:cNvPr>
          <p:cNvSpPr/>
          <p:nvPr/>
        </p:nvSpPr>
        <p:spPr>
          <a:xfrm>
            <a:off x="1151279" y="5288328"/>
            <a:ext cx="2317785" cy="301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BA644D7-A87D-1F0C-DF64-2FEE7DA3D61A}"/>
              </a:ext>
            </a:extLst>
          </p:cNvPr>
          <p:cNvSpPr/>
          <p:nvPr/>
        </p:nvSpPr>
        <p:spPr>
          <a:xfrm>
            <a:off x="5338351" y="5506715"/>
            <a:ext cx="2317785" cy="3017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92354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1226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export / import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모듈 내보내기 </a:t>
            </a:r>
            <a:r>
              <a:rPr lang="en-US" altLang="ko-KR"/>
              <a:t>/ </a:t>
            </a:r>
            <a:r>
              <a:rPr lang="ko-KR" altLang="en-US"/>
              <a:t>가져오기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함수</a:t>
            </a:r>
            <a:r>
              <a:rPr lang="en-US" altLang="ko-KR"/>
              <a:t>, </a:t>
            </a:r>
            <a:r>
              <a:rPr lang="ko-KR" altLang="en-US"/>
              <a:t>클래스</a:t>
            </a:r>
            <a:r>
              <a:rPr lang="en-US" altLang="ko-KR"/>
              <a:t>, </a:t>
            </a:r>
            <a:r>
              <a:rPr lang="ko-KR" altLang="en-US"/>
              <a:t>변수</a:t>
            </a:r>
            <a:r>
              <a:rPr lang="en-US" altLang="ko-KR"/>
              <a:t>(</a:t>
            </a:r>
            <a:r>
              <a:rPr lang="ko-KR" altLang="en-US"/>
              <a:t>상수</a:t>
            </a:r>
            <a:r>
              <a:rPr lang="en-US" altLang="ko-KR"/>
              <a:t>) </a:t>
            </a:r>
            <a:r>
              <a:rPr lang="ko-KR" altLang="en-US"/>
              <a:t>등</a:t>
            </a:r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3FFAFAC-8065-42D6-B46F-68856349DFCF}"/>
              </a:ext>
            </a:extLst>
          </p:cNvPr>
          <p:cNvGrpSpPr/>
          <p:nvPr/>
        </p:nvGrpSpPr>
        <p:grpSpPr>
          <a:xfrm>
            <a:off x="1847441" y="2028824"/>
            <a:ext cx="5089076" cy="3653519"/>
            <a:chOff x="1847441" y="2028824"/>
            <a:chExt cx="5089076" cy="3653519"/>
          </a:xfrm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E2FC913F-750B-4C84-A965-353AFB08DFC1}"/>
                </a:ext>
              </a:extLst>
            </p:cNvPr>
            <p:cNvSpPr/>
            <p:nvPr/>
          </p:nvSpPr>
          <p:spPr>
            <a:xfrm>
              <a:off x="3507361" y="3913107"/>
              <a:ext cx="1769236" cy="1769236"/>
            </a:xfrm>
            <a:custGeom>
              <a:avLst/>
              <a:gdLst>
                <a:gd name="connsiteX0" fmla="*/ 0 w 1769236"/>
                <a:gd name="connsiteY0" fmla="*/ 884618 h 1769236"/>
                <a:gd name="connsiteX1" fmla="*/ 884618 w 1769236"/>
                <a:gd name="connsiteY1" fmla="*/ 0 h 1769236"/>
                <a:gd name="connsiteX2" fmla="*/ 1769236 w 1769236"/>
                <a:gd name="connsiteY2" fmla="*/ 884618 h 1769236"/>
                <a:gd name="connsiteX3" fmla="*/ 884618 w 1769236"/>
                <a:gd name="connsiteY3" fmla="*/ 1769236 h 1769236"/>
                <a:gd name="connsiteX4" fmla="*/ 0 w 1769236"/>
                <a:gd name="connsiteY4" fmla="*/ 884618 h 176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9236" h="1769236">
                  <a:moveTo>
                    <a:pt x="0" y="884618"/>
                  </a:moveTo>
                  <a:cubicBezTo>
                    <a:pt x="0" y="396057"/>
                    <a:pt x="396057" y="0"/>
                    <a:pt x="884618" y="0"/>
                  </a:cubicBezTo>
                  <a:cubicBezTo>
                    <a:pt x="1373179" y="0"/>
                    <a:pt x="1769236" y="396057"/>
                    <a:pt x="1769236" y="884618"/>
                  </a:cubicBezTo>
                  <a:cubicBezTo>
                    <a:pt x="1769236" y="1373179"/>
                    <a:pt x="1373179" y="1769236"/>
                    <a:pt x="884618" y="1769236"/>
                  </a:cubicBezTo>
                  <a:cubicBezTo>
                    <a:pt x="396057" y="1769236"/>
                    <a:pt x="0" y="1373179"/>
                    <a:pt x="0" y="88461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9259" tIns="269259" rIns="269259" bIns="269259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kern="1200"/>
                <a:t>main.js</a:t>
              </a:r>
              <a:endParaRPr lang="ko-KR" altLang="en-US" sz="1600" kern="1200"/>
            </a:p>
          </p:txBody>
        </p:sp>
        <p:sp>
          <p:nvSpPr>
            <p:cNvPr id="15" name="화살표: 왼쪽 14">
              <a:extLst>
                <a:ext uri="{FF2B5EF4-FFF2-40B4-BE49-F238E27FC236}">
                  <a16:creationId xmlns:a16="http://schemas.microsoft.com/office/drawing/2014/main" id="{AFC1F973-0F14-4835-BCED-8F5A540FCCEE}"/>
                </a:ext>
              </a:extLst>
            </p:cNvPr>
            <p:cNvSpPr/>
            <p:nvPr/>
          </p:nvSpPr>
          <p:spPr>
            <a:xfrm rot="12900000">
              <a:off x="2232692" y="3558366"/>
              <a:ext cx="1498718" cy="504232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4F146632-E366-46E1-A7C3-99CACA39ECB0}"/>
                </a:ext>
              </a:extLst>
            </p:cNvPr>
            <p:cNvSpPr/>
            <p:nvPr/>
          </p:nvSpPr>
          <p:spPr>
            <a:xfrm>
              <a:off x="1847441" y="3082330"/>
              <a:ext cx="1041542" cy="596675"/>
            </a:xfrm>
            <a:custGeom>
              <a:avLst/>
              <a:gdLst>
                <a:gd name="connsiteX0" fmla="*/ 0 w 1041542"/>
                <a:gd name="connsiteY0" fmla="*/ 59668 h 596675"/>
                <a:gd name="connsiteX1" fmla="*/ 59668 w 1041542"/>
                <a:gd name="connsiteY1" fmla="*/ 0 h 596675"/>
                <a:gd name="connsiteX2" fmla="*/ 981875 w 1041542"/>
                <a:gd name="connsiteY2" fmla="*/ 0 h 596675"/>
                <a:gd name="connsiteX3" fmla="*/ 1041543 w 1041542"/>
                <a:gd name="connsiteY3" fmla="*/ 59668 h 596675"/>
                <a:gd name="connsiteX4" fmla="*/ 1041542 w 1041542"/>
                <a:gd name="connsiteY4" fmla="*/ 537008 h 596675"/>
                <a:gd name="connsiteX5" fmla="*/ 981874 w 1041542"/>
                <a:gd name="connsiteY5" fmla="*/ 596676 h 596675"/>
                <a:gd name="connsiteX6" fmla="*/ 59668 w 1041542"/>
                <a:gd name="connsiteY6" fmla="*/ 596675 h 596675"/>
                <a:gd name="connsiteX7" fmla="*/ 0 w 1041542"/>
                <a:gd name="connsiteY7" fmla="*/ 537007 h 596675"/>
                <a:gd name="connsiteX8" fmla="*/ 0 w 1041542"/>
                <a:gd name="connsiteY8" fmla="*/ 59668 h 59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1542" h="596675">
                  <a:moveTo>
                    <a:pt x="0" y="59668"/>
                  </a:moveTo>
                  <a:cubicBezTo>
                    <a:pt x="0" y="26714"/>
                    <a:pt x="26714" y="0"/>
                    <a:pt x="59668" y="0"/>
                  </a:cubicBezTo>
                  <a:lnTo>
                    <a:pt x="981875" y="0"/>
                  </a:lnTo>
                  <a:cubicBezTo>
                    <a:pt x="1014829" y="0"/>
                    <a:pt x="1041543" y="26714"/>
                    <a:pt x="1041543" y="59668"/>
                  </a:cubicBezTo>
                  <a:cubicBezTo>
                    <a:pt x="1041543" y="218781"/>
                    <a:pt x="1041542" y="377895"/>
                    <a:pt x="1041542" y="537008"/>
                  </a:cubicBezTo>
                  <a:cubicBezTo>
                    <a:pt x="1041542" y="569962"/>
                    <a:pt x="1014828" y="596676"/>
                    <a:pt x="981874" y="596676"/>
                  </a:cubicBezTo>
                  <a:lnTo>
                    <a:pt x="59668" y="596675"/>
                  </a:lnTo>
                  <a:cubicBezTo>
                    <a:pt x="26714" y="596675"/>
                    <a:pt x="0" y="569961"/>
                    <a:pt x="0" y="537007"/>
                  </a:cubicBezTo>
                  <a:lnTo>
                    <a:pt x="0" y="5966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956" tIns="47956" rIns="47956" bIns="47956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kern="1200"/>
                <a:t>a.js</a:t>
              </a:r>
              <a:endParaRPr lang="ko-KR" altLang="en-US" sz="1600" kern="1200"/>
            </a:p>
          </p:txBody>
        </p:sp>
        <p:sp>
          <p:nvSpPr>
            <p:cNvPr id="17" name="화살표: 왼쪽 16">
              <a:extLst>
                <a:ext uri="{FF2B5EF4-FFF2-40B4-BE49-F238E27FC236}">
                  <a16:creationId xmlns:a16="http://schemas.microsoft.com/office/drawing/2014/main" id="{3F802A0E-0DAF-464D-957B-E0820E5DF6CD}"/>
                </a:ext>
              </a:extLst>
            </p:cNvPr>
            <p:cNvSpPr/>
            <p:nvPr/>
          </p:nvSpPr>
          <p:spPr>
            <a:xfrm rot="16200000">
              <a:off x="3642620" y="2824404"/>
              <a:ext cx="1498718" cy="504232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B3A1A0C3-CD4E-4868-983A-013B141023AD}"/>
                </a:ext>
              </a:extLst>
            </p:cNvPr>
            <p:cNvSpPr/>
            <p:nvPr/>
          </p:nvSpPr>
          <p:spPr>
            <a:xfrm>
              <a:off x="3871208" y="2028824"/>
              <a:ext cx="1041542" cy="596675"/>
            </a:xfrm>
            <a:custGeom>
              <a:avLst/>
              <a:gdLst>
                <a:gd name="connsiteX0" fmla="*/ 0 w 1041542"/>
                <a:gd name="connsiteY0" fmla="*/ 59668 h 596675"/>
                <a:gd name="connsiteX1" fmla="*/ 59668 w 1041542"/>
                <a:gd name="connsiteY1" fmla="*/ 0 h 596675"/>
                <a:gd name="connsiteX2" fmla="*/ 981875 w 1041542"/>
                <a:gd name="connsiteY2" fmla="*/ 0 h 596675"/>
                <a:gd name="connsiteX3" fmla="*/ 1041543 w 1041542"/>
                <a:gd name="connsiteY3" fmla="*/ 59668 h 596675"/>
                <a:gd name="connsiteX4" fmla="*/ 1041542 w 1041542"/>
                <a:gd name="connsiteY4" fmla="*/ 537008 h 596675"/>
                <a:gd name="connsiteX5" fmla="*/ 981874 w 1041542"/>
                <a:gd name="connsiteY5" fmla="*/ 596676 h 596675"/>
                <a:gd name="connsiteX6" fmla="*/ 59668 w 1041542"/>
                <a:gd name="connsiteY6" fmla="*/ 596675 h 596675"/>
                <a:gd name="connsiteX7" fmla="*/ 0 w 1041542"/>
                <a:gd name="connsiteY7" fmla="*/ 537007 h 596675"/>
                <a:gd name="connsiteX8" fmla="*/ 0 w 1041542"/>
                <a:gd name="connsiteY8" fmla="*/ 59668 h 59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1542" h="596675">
                  <a:moveTo>
                    <a:pt x="0" y="59668"/>
                  </a:moveTo>
                  <a:cubicBezTo>
                    <a:pt x="0" y="26714"/>
                    <a:pt x="26714" y="0"/>
                    <a:pt x="59668" y="0"/>
                  </a:cubicBezTo>
                  <a:lnTo>
                    <a:pt x="981875" y="0"/>
                  </a:lnTo>
                  <a:cubicBezTo>
                    <a:pt x="1014829" y="0"/>
                    <a:pt x="1041543" y="26714"/>
                    <a:pt x="1041543" y="59668"/>
                  </a:cubicBezTo>
                  <a:cubicBezTo>
                    <a:pt x="1041543" y="218781"/>
                    <a:pt x="1041542" y="377895"/>
                    <a:pt x="1041542" y="537008"/>
                  </a:cubicBezTo>
                  <a:cubicBezTo>
                    <a:pt x="1041542" y="569962"/>
                    <a:pt x="1014828" y="596676"/>
                    <a:pt x="981874" y="596676"/>
                  </a:cubicBezTo>
                  <a:lnTo>
                    <a:pt x="59668" y="596675"/>
                  </a:lnTo>
                  <a:cubicBezTo>
                    <a:pt x="26714" y="596675"/>
                    <a:pt x="0" y="569961"/>
                    <a:pt x="0" y="537007"/>
                  </a:cubicBezTo>
                  <a:lnTo>
                    <a:pt x="0" y="5966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5132"/>
                <a:satOff val="-8440"/>
                <a:lumOff val="-1373"/>
                <a:alphaOff val="0"/>
              </a:schemeClr>
            </a:fillRef>
            <a:effectRef idx="0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956" tIns="47956" rIns="47956" bIns="47956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kern="1200"/>
                <a:t>b.js</a:t>
              </a:r>
              <a:endParaRPr lang="ko-KR" altLang="en-US" sz="1600" kern="1200"/>
            </a:p>
          </p:txBody>
        </p:sp>
        <p:sp>
          <p:nvSpPr>
            <p:cNvPr id="19" name="화살표: 왼쪽 18">
              <a:extLst>
                <a:ext uri="{FF2B5EF4-FFF2-40B4-BE49-F238E27FC236}">
                  <a16:creationId xmlns:a16="http://schemas.microsoft.com/office/drawing/2014/main" id="{73D770B9-6851-49A8-833E-B0DD0C169881}"/>
                </a:ext>
              </a:extLst>
            </p:cNvPr>
            <p:cNvSpPr/>
            <p:nvPr/>
          </p:nvSpPr>
          <p:spPr>
            <a:xfrm rot="19500000">
              <a:off x="5052548" y="3558366"/>
              <a:ext cx="1498718" cy="504232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D8BA3BB-264D-48EA-BEC2-0040A0B5B8D3}"/>
                </a:ext>
              </a:extLst>
            </p:cNvPr>
            <p:cNvSpPr/>
            <p:nvPr/>
          </p:nvSpPr>
          <p:spPr>
            <a:xfrm>
              <a:off x="5894975" y="3082330"/>
              <a:ext cx="1041542" cy="596675"/>
            </a:xfrm>
            <a:custGeom>
              <a:avLst/>
              <a:gdLst>
                <a:gd name="connsiteX0" fmla="*/ 0 w 1041542"/>
                <a:gd name="connsiteY0" fmla="*/ 59668 h 596675"/>
                <a:gd name="connsiteX1" fmla="*/ 59668 w 1041542"/>
                <a:gd name="connsiteY1" fmla="*/ 0 h 596675"/>
                <a:gd name="connsiteX2" fmla="*/ 981875 w 1041542"/>
                <a:gd name="connsiteY2" fmla="*/ 0 h 596675"/>
                <a:gd name="connsiteX3" fmla="*/ 1041543 w 1041542"/>
                <a:gd name="connsiteY3" fmla="*/ 59668 h 596675"/>
                <a:gd name="connsiteX4" fmla="*/ 1041542 w 1041542"/>
                <a:gd name="connsiteY4" fmla="*/ 537008 h 596675"/>
                <a:gd name="connsiteX5" fmla="*/ 981874 w 1041542"/>
                <a:gd name="connsiteY5" fmla="*/ 596676 h 596675"/>
                <a:gd name="connsiteX6" fmla="*/ 59668 w 1041542"/>
                <a:gd name="connsiteY6" fmla="*/ 596675 h 596675"/>
                <a:gd name="connsiteX7" fmla="*/ 0 w 1041542"/>
                <a:gd name="connsiteY7" fmla="*/ 537007 h 596675"/>
                <a:gd name="connsiteX8" fmla="*/ 0 w 1041542"/>
                <a:gd name="connsiteY8" fmla="*/ 59668 h 59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1542" h="596675">
                  <a:moveTo>
                    <a:pt x="0" y="59668"/>
                  </a:moveTo>
                  <a:cubicBezTo>
                    <a:pt x="0" y="26714"/>
                    <a:pt x="26714" y="0"/>
                    <a:pt x="59668" y="0"/>
                  </a:cubicBezTo>
                  <a:lnTo>
                    <a:pt x="981875" y="0"/>
                  </a:lnTo>
                  <a:cubicBezTo>
                    <a:pt x="1014829" y="0"/>
                    <a:pt x="1041543" y="26714"/>
                    <a:pt x="1041543" y="59668"/>
                  </a:cubicBezTo>
                  <a:cubicBezTo>
                    <a:pt x="1041543" y="218781"/>
                    <a:pt x="1041542" y="377895"/>
                    <a:pt x="1041542" y="537008"/>
                  </a:cubicBezTo>
                  <a:cubicBezTo>
                    <a:pt x="1041542" y="569962"/>
                    <a:pt x="1014828" y="596676"/>
                    <a:pt x="981874" y="596676"/>
                  </a:cubicBezTo>
                  <a:lnTo>
                    <a:pt x="59668" y="596675"/>
                  </a:lnTo>
                  <a:cubicBezTo>
                    <a:pt x="26714" y="596675"/>
                    <a:pt x="0" y="569961"/>
                    <a:pt x="0" y="537007"/>
                  </a:cubicBezTo>
                  <a:lnTo>
                    <a:pt x="0" y="5966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50264"/>
                <a:satOff val="-16880"/>
                <a:lumOff val="-2745"/>
                <a:alphaOff val="0"/>
              </a:schemeClr>
            </a:fillRef>
            <a:effectRef idx="0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956" tIns="47956" rIns="47956" bIns="47956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600" kern="1200"/>
                <a:t>c.js</a:t>
              </a:r>
              <a:endParaRPr lang="ko-KR" altLang="en-US" sz="1600" kern="120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9AE55E0C-220B-4C80-B978-2FF543036986}"/>
              </a:ext>
            </a:extLst>
          </p:cNvPr>
          <p:cNvSpPr txBox="1"/>
          <p:nvPr/>
        </p:nvSpPr>
        <p:spPr>
          <a:xfrm>
            <a:off x="1967901" y="2755719"/>
            <a:ext cx="840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export</a:t>
            </a:r>
            <a:endParaRPr lang="ko-KR" altLang="en-US" sz="1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1CE418-7209-4813-8EFA-179C78C0365A}"/>
              </a:ext>
            </a:extLst>
          </p:cNvPr>
          <p:cNvSpPr txBox="1"/>
          <p:nvPr/>
        </p:nvSpPr>
        <p:spPr>
          <a:xfrm>
            <a:off x="3971793" y="1685471"/>
            <a:ext cx="840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export</a:t>
            </a:r>
            <a:endParaRPr lang="ko-KR" alt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D1CFD3-BA25-4CD7-AAF6-28B53C25691B}"/>
              </a:ext>
            </a:extLst>
          </p:cNvPr>
          <p:cNvSpPr txBox="1"/>
          <p:nvPr/>
        </p:nvSpPr>
        <p:spPr>
          <a:xfrm>
            <a:off x="5997957" y="2755719"/>
            <a:ext cx="8403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export</a:t>
            </a:r>
            <a:endParaRPr lang="ko-KR" altLang="en-US" sz="14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0A8C01-7B11-4D8C-ABC5-DE87163D8D0F}"/>
              </a:ext>
            </a:extLst>
          </p:cNvPr>
          <p:cNvSpPr txBox="1"/>
          <p:nvPr/>
        </p:nvSpPr>
        <p:spPr>
          <a:xfrm>
            <a:off x="3960987" y="5713511"/>
            <a:ext cx="8619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/>
              <a:t>import</a:t>
            </a:r>
            <a:endParaRPr lang="ko-KR" altLang="en-US" sz="1400" b="1"/>
          </a:p>
        </p:txBody>
      </p:sp>
    </p:spTree>
    <p:extLst>
      <p:ext uri="{BB962C8B-B14F-4D97-AF65-F5344CB8AC3E}">
        <p14:creationId xmlns:p14="http://schemas.microsoft.com/office/powerpoint/2010/main" val="29254703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505255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export / import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export (05-14-module.js)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import (05-14-main.js)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05-14-export-import.html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FA86F1-1B4E-41C8-8154-2BAE55F97E1E}"/>
              </a:ext>
            </a:extLst>
          </p:cNvPr>
          <p:cNvSpPr txBox="1"/>
          <p:nvPr/>
        </p:nvSpPr>
        <p:spPr>
          <a:xfrm>
            <a:off x="1115616" y="1052736"/>
            <a:ext cx="727280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B6409-0825-42B7-A91C-256105F5575F}"/>
              </a:ext>
            </a:extLst>
          </p:cNvPr>
          <p:cNvSpPr txBox="1"/>
          <p:nvPr/>
        </p:nvSpPr>
        <p:spPr>
          <a:xfrm>
            <a:off x="1115616" y="2675123"/>
            <a:ext cx="727280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'./05-14-module.js'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console.log(plus());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DF0398C-5FC2-4368-8F10-9E26E1AB9B4E}"/>
              </a:ext>
            </a:extLst>
          </p:cNvPr>
          <p:cNvGrpSpPr/>
          <p:nvPr/>
        </p:nvGrpSpPr>
        <p:grpSpPr>
          <a:xfrm>
            <a:off x="7020272" y="1270967"/>
            <a:ext cx="1584176" cy="2808311"/>
            <a:chOff x="3507361" y="2562734"/>
            <a:chExt cx="1769236" cy="3119609"/>
          </a:xfrm>
        </p:grpSpPr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455735A3-063E-4DFA-8429-FED1FB7DE2AC}"/>
                </a:ext>
              </a:extLst>
            </p:cNvPr>
            <p:cNvSpPr/>
            <p:nvPr/>
          </p:nvSpPr>
          <p:spPr>
            <a:xfrm>
              <a:off x="3507361" y="3913107"/>
              <a:ext cx="1769236" cy="1769236"/>
            </a:xfrm>
            <a:custGeom>
              <a:avLst/>
              <a:gdLst>
                <a:gd name="connsiteX0" fmla="*/ 0 w 1769236"/>
                <a:gd name="connsiteY0" fmla="*/ 884618 h 1769236"/>
                <a:gd name="connsiteX1" fmla="*/ 884618 w 1769236"/>
                <a:gd name="connsiteY1" fmla="*/ 0 h 1769236"/>
                <a:gd name="connsiteX2" fmla="*/ 1769236 w 1769236"/>
                <a:gd name="connsiteY2" fmla="*/ 884618 h 1769236"/>
                <a:gd name="connsiteX3" fmla="*/ 884618 w 1769236"/>
                <a:gd name="connsiteY3" fmla="*/ 1769236 h 1769236"/>
                <a:gd name="connsiteX4" fmla="*/ 0 w 1769236"/>
                <a:gd name="connsiteY4" fmla="*/ 884618 h 1769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9236" h="1769236">
                  <a:moveTo>
                    <a:pt x="0" y="884618"/>
                  </a:moveTo>
                  <a:cubicBezTo>
                    <a:pt x="0" y="396057"/>
                    <a:pt x="396057" y="0"/>
                    <a:pt x="884618" y="0"/>
                  </a:cubicBezTo>
                  <a:cubicBezTo>
                    <a:pt x="1373179" y="0"/>
                    <a:pt x="1769236" y="396057"/>
                    <a:pt x="1769236" y="884618"/>
                  </a:cubicBezTo>
                  <a:cubicBezTo>
                    <a:pt x="1769236" y="1373179"/>
                    <a:pt x="1373179" y="1769236"/>
                    <a:pt x="884618" y="1769236"/>
                  </a:cubicBezTo>
                  <a:cubicBezTo>
                    <a:pt x="396057" y="1769236"/>
                    <a:pt x="0" y="1373179"/>
                    <a:pt x="0" y="884618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69259" tIns="269259" rIns="269259" bIns="269259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 kern="1200"/>
                <a:t>main.js</a:t>
              </a:r>
              <a:endParaRPr lang="ko-KR" altLang="en-US" sz="1400" kern="1200"/>
            </a:p>
          </p:txBody>
        </p:sp>
        <p:sp>
          <p:nvSpPr>
            <p:cNvPr id="24" name="화살표: 왼쪽 23">
              <a:extLst>
                <a:ext uri="{FF2B5EF4-FFF2-40B4-BE49-F238E27FC236}">
                  <a16:creationId xmlns:a16="http://schemas.microsoft.com/office/drawing/2014/main" id="{CDA9385E-DCAD-4F60-92B8-9AEBB10436BB}"/>
                </a:ext>
              </a:extLst>
            </p:cNvPr>
            <p:cNvSpPr/>
            <p:nvPr/>
          </p:nvSpPr>
          <p:spPr>
            <a:xfrm rot="16200000">
              <a:off x="3872586" y="3210662"/>
              <a:ext cx="1038787" cy="504232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3B0765C-1AEF-40EE-BFBC-391EC40A25CA}"/>
                </a:ext>
              </a:extLst>
            </p:cNvPr>
            <p:cNvSpPr/>
            <p:nvPr/>
          </p:nvSpPr>
          <p:spPr>
            <a:xfrm>
              <a:off x="3871208" y="2562734"/>
              <a:ext cx="1041542" cy="596675"/>
            </a:xfrm>
            <a:custGeom>
              <a:avLst/>
              <a:gdLst>
                <a:gd name="connsiteX0" fmla="*/ 0 w 1041542"/>
                <a:gd name="connsiteY0" fmla="*/ 59668 h 596675"/>
                <a:gd name="connsiteX1" fmla="*/ 59668 w 1041542"/>
                <a:gd name="connsiteY1" fmla="*/ 0 h 596675"/>
                <a:gd name="connsiteX2" fmla="*/ 981875 w 1041542"/>
                <a:gd name="connsiteY2" fmla="*/ 0 h 596675"/>
                <a:gd name="connsiteX3" fmla="*/ 1041543 w 1041542"/>
                <a:gd name="connsiteY3" fmla="*/ 59668 h 596675"/>
                <a:gd name="connsiteX4" fmla="*/ 1041542 w 1041542"/>
                <a:gd name="connsiteY4" fmla="*/ 537008 h 596675"/>
                <a:gd name="connsiteX5" fmla="*/ 981874 w 1041542"/>
                <a:gd name="connsiteY5" fmla="*/ 596676 h 596675"/>
                <a:gd name="connsiteX6" fmla="*/ 59668 w 1041542"/>
                <a:gd name="connsiteY6" fmla="*/ 596675 h 596675"/>
                <a:gd name="connsiteX7" fmla="*/ 0 w 1041542"/>
                <a:gd name="connsiteY7" fmla="*/ 537007 h 596675"/>
                <a:gd name="connsiteX8" fmla="*/ 0 w 1041542"/>
                <a:gd name="connsiteY8" fmla="*/ 59668 h 59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41542" h="596675">
                  <a:moveTo>
                    <a:pt x="0" y="59668"/>
                  </a:moveTo>
                  <a:cubicBezTo>
                    <a:pt x="0" y="26714"/>
                    <a:pt x="26714" y="0"/>
                    <a:pt x="59668" y="0"/>
                  </a:cubicBezTo>
                  <a:lnTo>
                    <a:pt x="981875" y="0"/>
                  </a:lnTo>
                  <a:cubicBezTo>
                    <a:pt x="1014829" y="0"/>
                    <a:pt x="1041543" y="26714"/>
                    <a:pt x="1041543" y="59668"/>
                  </a:cubicBezTo>
                  <a:cubicBezTo>
                    <a:pt x="1041543" y="218781"/>
                    <a:pt x="1041542" y="377895"/>
                    <a:pt x="1041542" y="537008"/>
                  </a:cubicBezTo>
                  <a:cubicBezTo>
                    <a:pt x="1041542" y="569962"/>
                    <a:pt x="1014828" y="596676"/>
                    <a:pt x="981874" y="596676"/>
                  </a:cubicBezTo>
                  <a:lnTo>
                    <a:pt x="59668" y="596675"/>
                  </a:lnTo>
                  <a:cubicBezTo>
                    <a:pt x="26714" y="596675"/>
                    <a:pt x="0" y="569961"/>
                    <a:pt x="0" y="537007"/>
                  </a:cubicBezTo>
                  <a:lnTo>
                    <a:pt x="0" y="59668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956" tIns="47956" rIns="47956" bIns="47956" numCol="1" spcCol="1270" anchor="ctr" anchorCtr="0">
              <a:noAutofit/>
            </a:bodyPr>
            <a:lstStyle/>
            <a:p>
              <a:pPr marL="0" lvl="0" indent="0" algn="ctr" defTabSz="7112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ko-KR" sz="1400"/>
                <a:t>module</a:t>
              </a:r>
              <a:r>
                <a:rPr lang="en-US" altLang="ko-KR" sz="1400" kern="1200"/>
                <a:t>.js</a:t>
              </a:r>
              <a:endParaRPr lang="ko-KR" altLang="en-US" sz="1400" kern="12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FD209A7-FC7F-F95A-5B38-293E544BD9CB}"/>
              </a:ext>
            </a:extLst>
          </p:cNvPr>
          <p:cNvSpPr txBox="1"/>
          <p:nvPr/>
        </p:nvSpPr>
        <p:spPr>
          <a:xfrm>
            <a:off x="1115616" y="4323183"/>
            <a:ext cx="727280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"module"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"./05-14-main.js"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1FCC8BD-438A-8841-0237-FA9331507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824" y="4730508"/>
            <a:ext cx="28956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34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85898" cy="364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자바스크립트 적용 위치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head + async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b="1" u="sng" dirty="0"/>
              <a:t>head + defer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가장 효율적인 방법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46983-FE4A-45F0-91DE-4533E55675E7}"/>
              </a:ext>
            </a:extLst>
          </p:cNvPr>
          <p:cNvSpPr txBox="1"/>
          <p:nvPr/>
        </p:nvSpPr>
        <p:spPr>
          <a:xfrm>
            <a:off x="683568" y="980728"/>
            <a:ext cx="784887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js/</a:t>
            </a:r>
            <a:r>
              <a:rPr lang="fr-F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.js'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fr-F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1EA170-7309-4F7B-B603-F7CDBB45A5EE}"/>
              </a:ext>
            </a:extLst>
          </p:cNvPr>
          <p:cNvSpPr/>
          <p:nvPr/>
        </p:nvSpPr>
        <p:spPr>
          <a:xfrm>
            <a:off x="5076056" y="1129631"/>
            <a:ext cx="1152128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Parsing HTML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AF3A5E-45CB-4810-8573-1E027AE2998A}"/>
              </a:ext>
            </a:extLst>
          </p:cNvPr>
          <p:cNvSpPr/>
          <p:nvPr/>
        </p:nvSpPr>
        <p:spPr>
          <a:xfrm>
            <a:off x="7236296" y="1128197"/>
            <a:ext cx="1152128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Parsing HTML</a:t>
            </a:r>
            <a:endParaRPr lang="ko-KR" altLang="en-US" sz="12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00C5E39-6B95-42B2-8380-8E5F1862E64C}"/>
              </a:ext>
            </a:extLst>
          </p:cNvPr>
          <p:cNvSpPr/>
          <p:nvPr/>
        </p:nvSpPr>
        <p:spPr>
          <a:xfrm>
            <a:off x="6228184" y="1131065"/>
            <a:ext cx="1008112" cy="360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Block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9B6EC2C-73DD-4CD8-8C25-576B62178423}"/>
              </a:ext>
            </a:extLst>
          </p:cNvPr>
          <p:cNvSpPr/>
          <p:nvPr/>
        </p:nvSpPr>
        <p:spPr>
          <a:xfrm>
            <a:off x="5220072" y="1489671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JS</a:t>
            </a:r>
            <a:r>
              <a:rPr lang="ko-KR" altLang="en-US" sz="1200" dirty="0"/>
              <a:t>가져오기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881393-8EDE-4C0A-A9A3-6CD210DB9551}"/>
              </a:ext>
            </a:extLst>
          </p:cNvPr>
          <p:cNvSpPr/>
          <p:nvPr/>
        </p:nvSpPr>
        <p:spPr>
          <a:xfrm>
            <a:off x="6228184" y="1488237"/>
            <a:ext cx="1008112" cy="3586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JS</a:t>
            </a:r>
            <a:r>
              <a:rPr lang="ko-KR" altLang="en-US" sz="1200" dirty="0"/>
              <a:t>실행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A17350-F690-4F09-9B9C-3B2DA70FFCAB}"/>
              </a:ext>
            </a:extLst>
          </p:cNvPr>
          <p:cNvSpPr txBox="1"/>
          <p:nvPr/>
        </p:nvSpPr>
        <p:spPr>
          <a:xfrm>
            <a:off x="683568" y="3735030"/>
            <a:ext cx="784887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defer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fr-F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fr-F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js/</a:t>
            </a:r>
            <a:r>
              <a:rPr lang="fr-F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lang="fr-F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.js'</a:t>
            </a:r>
            <a:r>
              <a:rPr lang="fr-FR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fr-F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2A3A27B-C890-4123-B4C4-201D1CAAE274}"/>
              </a:ext>
            </a:extLst>
          </p:cNvPr>
          <p:cNvSpPr/>
          <p:nvPr/>
        </p:nvSpPr>
        <p:spPr>
          <a:xfrm>
            <a:off x="5076056" y="3868783"/>
            <a:ext cx="2160240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Parsing HTML</a:t>
            </a:r>
            <a:endParaRPr lang="ko-KR" altLang="en-US" sz="1200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908477FD-F2FA-4EC9-8B4A-5420DDCA3A41}"/>
              </a:ext>
            </a:extLst>
          </p:cNvPr>
          <p:cNvSpPr/>
          <p:nvPr/>
        </p:nvSpPr>
        <p:spPr>
          <a:xfrm>
            <a:off x="5220072" y="4228823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JS</a:t>
            </a:r>
            <a:r>
              <a:rPr lang="ko-KR" altLang="en-US" sz="1200" dirty="0"/>
              <a:t>가져오기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2279AD8-7273-45C3-AE9F-DA8403AD14AF}"/>
              </a:ext>
            </a:extLst>
          </p:cNvPr>
          <p:cNvSpPr/>
          <p:nvPr/>
        </p:nvSpPr>
        <p:spPr>
          <a:xfrm>
            <a:off x="7236296" y="3868066"/>
            <a:ext cx="1152128" cy="35860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JS</a:t>
            </a:r>
            <a:r>
              <a:rPr lang="ko-KR" altLang="en-US" sz="1200" dirty="0"/>
              <a:t>실행</a:t>
            </a:r>
          </a:p>
        </p:txBody>
      </p:sp>
    </p:spTree>
    <p:extLst>
      <p:ext uri="{BB962C8B-B14F-4D97-AF65-F5344CB8AC3E}">
        <p14:creationId xmlns:p14="http://schemas.microsoft.com/office/powerpoint/2010/main" val="6523145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52024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export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05-15-module.js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EEE4-9FC5-4417-8374-AA182C87E6D4}"/>
              </a:ext>
            </a:extLst>
          </p:cNvPr>
          <p:cNvSpPr txBox="1"/>
          <p:nvPr/>
        </p:nvSpPr>
        <p:spPr>
          <a:xfrm>
            <a:off x="1115616" y="1052736"/>
            <a:ext cx="7272808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함수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export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함수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export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171.4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상수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export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74.3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변수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export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값 변경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export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51626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397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개별 </a:t>
            </a:r>
            <a:r>
              <a:rPr lang="en-US" altLang="ko-KR"/>
              <a:t>import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05-15-main.js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EEE4-9FC5-4417-8374-AA182C87E6D4}"/>
              </a:ext>
            </a:extLst>
          </p:cNvPr>
          <p:cNvSpPr txBox="1"/>
          <p:nvPr/>
        </p:nvSpPr>
        <p:spPr>
          <a:xfrm>
            <a:off x="1115616" y="1052736"/>
            <a:ext cx="7272808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import { export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1, export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} from 'OOO.js';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'./05-15-module.js'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'ShuShu'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5EAB6-5789-430C-818C-73CAF8A1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316961"/>
            <a:ext cx="2679576" cy="307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0046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3971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전체 </a:t>
            </a:r>
            <a:r>
              <a:rPr lang="en-US" altLang="ko-KR"/>
              <a:t>import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05-15-main.js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EEE4-9FC5-4417-8374-AA182C87E6D4}"/>
              </a:ext>
            </a:extLst>
          </p:cNvPr>
          <p:cNvSpPr txBox="1"/>
          <p:nvPr/>
        </p:nvSpPr>
        <p:spPr>
          <a:xfrm>
            <a:off x="1115616" y="1052736"/>
            <a:ext cx="7272808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import * from 'OOO.js';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'./05-15-module.js'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'ShuShu'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5EAB6-5789-430C-818C-73CAF8A1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316961"/>
            <a:ext cx="2679576" cy="307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28300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886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별칭 사용</a:t>
            </a:r>
            <a:r>
              <a:rPr lang="en-US" altLang="ko-KR"/>
              <a:t> import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05-15-main.js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EEE4-9FC5-4417-8374-AA182C87E6D4}"/>
              </a:ext>
            </a:extLst>
          </p:cNvPr>
          <p:cNvSpPr txBox="1"/>
          <p:nvPr/>
        </p:nvSpPr>
        <p:spPr>
          <a:xfrm>
            <a:off x="1115616" y="1052736"/>
            <a:ext cx="7272808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import { export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 as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별칭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1, export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as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별칭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 } 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from 'OOO.js';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weight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'./05-15-module.js'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'ShuShu'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65EAB6-5789-430C-818C-73CAF8A1B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316961"/>
            <a:ext cx="2679576" cy="3076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375596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940292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default</a:t>
            </a:r>
            <a:r>
              <a:rPr lang="ko-KR" altLang="en-US"/>
              <a:t> </a:t>
            </a:r>
            <a:r>
              <a:rPr lang="en-US" altLang="ko-KR"/>
              <a:t>export / import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05-16-module.js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05-16-main.js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EEEE4-9FC5-4417-8374-AA182C87E6D4}"/>
              </a:ext>
            </a:extLst>
          </p:cNvPr>
          <p:cNvSpPr txBox="1"/>
          <p:nvPr/>
        </p:nvSpPr>
        <p:spPr>
          <a:xfrm>
            <a:off x="1115616" y="1052736"/>
            <a:ext cx="727280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'Default!'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FAE76D-96E7-4C82-B75B-582D29975CEA}"/>
              </a:ext>
            </a:extLst>
          </p:cNvPr>
          <p:cNvSpPr txBox="1"/>
          <p:nvPr/>
        </p:nvSpPr>
        <p:spPr>
          <a:xfrm>
            <a:off x="1115616" y="2661189"/>
            <a:ext cx="7272808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'./05-16-module.js'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'./05-16-module.js'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17572C1-253A-42ED-B046-1D65722EA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537670"/>
            <a:ext cx="2895600" cy="177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74347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6</a:t>
            </a:r>
            <a:r>
              <a:rPr lang="en-US" altLang="ko-KR" sz="3600"/>
              <a:t>. Array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6-1</a:t>
            </a:r>
            <a:r>
              <a:rPr lang="en-US" altLang="ko-KR"/>
              <a:t>. </a:t>
            </a:r>
            <a:r>
              <a:rPr lang="ko-KR" altLang="en-US"/>
              <a:t>배열 활용방법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6-2</a:t>
            </a:r>
            <a:r>
              <a:rPr lang="en-US" altLang="ko-KR"/>
              <a:t>. </a:t>
            </a:r>
            <a:r>
              <a:rPr lang="ko-KR" altLang="en-US"/>
              <a:t>배열 </a:t>
            </a:r>
            <a:r>
              <a:rPr lang="en-US" altLang="ko-KR"/>
              <a:t>API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05674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배열의 필요성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827584" y="980728"/>
            <a:ext cx="3672408" cy="3754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c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...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6E69B-FAD1-3740-4E89-FAB81F4A0215}"/>
              </a:ext>
            </a:extLst>
          </p:cNvPr>
          <p:cNvSpPr txBox="1"/>
          <p:nvPr/>
        </p:nvSpPr>
        <p:spPr>
          <a:xfrm>
            <a:off x="4716016" y="980727"/>
            <a:ext cx="3672408" cy="3754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wed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thu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fri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sat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getDay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...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sun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29CE4A-7F09-010B-3B1A-F3A8E11D262C}"/>
              </a:ext>
            </a:extLst>
          </p:cNvPr>
          <p:cNvSpPr txBox="1"/>
          <p:nvPr/>
        </p:nvSpPr>
        <p:spPr>
          <a:xfrm>
            <a:off x="1350494" y="5661248"/>
            <a:ext cx="6480720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daysOfWeek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일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화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목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금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토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daysOfWeek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week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A48EC6B4-33EF-28CB-58E8-A8327E5B1042}"/>
              </a:ext>
            </a:extLst>
          </p:cNvPr>
          <p:cNvSpPr/>
          <p:nvPr/>
        </p:nvSpPr>
        <p:spPr>
          <a:xfrm>
            <a:off x="4427984" y="4941168"/>
            <a:ext cx="360040" cy="504056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723F47-7EF4-4DF7-50DF-57AEE5FF15AA}"/>
              </a:ext>
            </a:extLst>
          </p:cNvPr>
          <p:cNvSpPr txBox="1"/>
          <p:nvPr/>
        </p:nvSpPr>
        <p:spPr>
          <a:xfrm>
            <a:off x="6938010" y="692696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06-01-</a:t>
            </a:r>
            <a:r>
              <a:rPr lang="ko-KR" altLang="en-US" sz="1200" b="1"/>
              <a:t>배열필요성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15337479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06526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배열 초기화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인덱스를 이용한 접근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980728"/>
            <a:ext cx="727280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CAA1A4-CA42-4FDA-A097-E676A1D426D7}"/>
              </a:ext>
            </a:extLst>
          </p:cNvPr>
          <p:cNvSpPr txBox="1"/>
          <p:nvPr/>
        </p:nvSpPr>
        <p:spPr>
          <a:xfrm>
            <a:off x="1126975" y="2232917"/>
            <a:ext cx="7272808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🐶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🐱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🐷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undefined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last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EA4208-6A7D-253C-963E-C01C7DDCB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293" y="4194954"/>
            <a:ext cx="3027072" cy="1754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A1D255-FF1D-2663-C9F4-0C69FABD3BE2}"/>
              </a:ext>
            </a:extLst>
          </p:cNvPr>
          <p:cNvSpPr txBox="1"/>
          <p:nvPr/>
        </p:nvSpPr>
        <p:spPr>
          <a:xfrm>
            <a:off x="6938010" y="692696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06-02-</a:t>
            </a:r>
            <a:r>
              <a:rPr lang="ko-KR" altLang="en-US" sz="1200" b="1"/>
              <a:t>배열초기화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096123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572761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반복문을 이용한 요소 제어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index(key)</a:t>
            </a:r>
            <a:r>
              <a:rPr lang="ko-KR" altLang="en-US" dirty="0"/>
              <a:t>를 알아낸 후 </a:t>
            </a:r>
            <a:r>
              <a:rPr lang="en-US" altLang="ko-KR" dirty="0"/>
              <a:t>value </a:t>
            </a:r>
            <a:r>
              <a:rPr lang="ko-KR" altLang="en-US" dirty="0"/>
              <a:t>확인 </a:t>
            </a:r>
            <a:r>
              <a:rPr lang="en-US" altLang="ko-KR" dirty="0"/>
              <a:t>(for … in)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2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모든 </a:t>
            </a:r>
            <a:r>
              <a:rPr lang="en-US" altLang="ko-KR" dirty="0"/>
              <a:t>value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순서대로 하나씩 꺼내어 확인 </a:t>
            </a:r>
            <a:r>
              <a:rPr lang="en-US" altLang="ko-KR" dirty="0"/>
              <a:t>(for … of)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980728"/>
            <a:ext cx="66247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🐶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🐱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🐷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BAD7F7-2BDB-4A37-84EA-02C204F9A9B6}"/>
              </a:ext>
            </a:extLst>
          </p:cNvPr>
          <p:cNvSpPr txBox="1"/>
          <p:nvPr/>
        </p:nvSpPr>
        <p:spPr>
          <a:xfrm>
            <a:off x="1115616" y="1959306"/>
            <a:ext cx="66247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96EFE3-0B88-4DCE-9143-FDA3218FB6DA}"/>
              </a:ext>
            </a:extLst>
          </p:cNvPr>
          <p:cNvSpPr txBox="1"/>
          <p:nvPr/>
        </p:nvSpPr>
        <p:spPr>
          <a:xfrm>
            <a:off x="1115616" y="3471591"/>
            <a:ext cx="66247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F3BCA51-370D-B85E-0F2A-AE769FCB7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2107491"/>
            <a:ext cx="1768125" cy="961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AE52B5-6A88-2F7E-8C99-1AE80BD1D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3645024"/>
            <a:ext cx="1768125" cy="961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6B4AC-98A9-E246-8408-18362E19CE23}"/>
              </a:ext>
            </a:extLst>
          </p:cNvPr>
          <p:cNvSpPr txBox="1"/>
          <p:nvPr/>
        </p:nvSpPr>
        <p:spPr>
          <a:xfrm>
            <a:off x="6784121" y="692696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06-03-</a:t>
            </a:r>
            <a:r>
              <a:rPr lang="ko-KR" altLang="en-US" sz="1200" b="1"/>
              <a:t>배열요소접근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996837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67301" cy="1839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반복문을 이용한 요소 제어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모든 요소</a:t>
            </a:r>
            <a:r>
              <a:rPr lang="en-US" altLang="ko-KR" dirty="0"/>
              <a:t>(key/value)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순서대로 하나씩 꺼내어 확인 </a:t>
            </a:r>
            <a:r>
              <a:rPr lang="en-US" altLang="ko-KR" dirty="0"/>
              <a:t>(</a:t>
            </a:r>
            <a:r>
              <a:rPr lang="en-US" altLang="ko-KR" dirty="0" err="1"/>
              <a:t>forEach</a:t>
            </a:r>
            <a:r>
              <a:rPr lang="en-US" altLang="ko-K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980728"/>
            <a:ext cx="66247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🐶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🐱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🐷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61E96-765F-49CA-8F2A-6320D475CC65}"/>
              </a:ext>
            </a:extLst>
          </p:cNvPr>
          <p:cNvSpPr txBox="1"/>
          <p:nvPr/>
        </p:nvSpPr>
        <p:spPr>
          <a:xfrm>
            <a:off x="1115616" y="1959306"/>
            <a:ext cx="662473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|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2A95D06-7AB0-B698-4343-031709EE5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236" y="3858438"/>
            <a:ext cx="2879734" cy="122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A49FDC-9BB5-7D10-9B57-E951D2C2F407}"/>
              </a:ext>
            </a:extLst>
          </p:cNvPr>
          <p:cNvSpPr txBox="1"/>
          <p:nvPr/>
        </p:nvSpPr>
        <p:spPr>
          <a:xfrm>
            <a:off x="6784121" y="692696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06-03-</a:t>
            </a:r>
            <a:r>
              <a:rPr lang="ko-KR" altLang="en-US" sz="1200" b="1"/>
              <a:t>배열요소접근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976300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03227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Strict</a:t>
            </a:r>
            <a:r>
              <a:rPr lang="ko-KR" altLang="en-US" dirty="0"/>
              <a:t> </a:t>
            </a:r>
            <a:r>
              <a:rPr lang="en-US" altLang="ko-KR" dirty="0"/>
              <a:t>Mode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순수 자바스크립트</a:t>
            </a:r>
            <a:r>
              <a:rPr lang="en-US" altLang="ko-KR" dirty="0"/>
              <a:t>(Vanilla Script)</a:t>
            </a:r>
            <a:r>
              <a:rPr lang="ko-KR" altLang="en-US" dirty="0"/>
              <a:t>에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자유도가 높은 자바스크립트에 엄격한 문법을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선언하지 않은 변수 사용 불가 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b="1" dirty="0">
                <a:solidFill>
                  <a:srgbClr val="FF0000"/>
                </a:solidFill>
              </a:rPr>
              <a:t>자바스크립트 엔진이 더 효율적이고 빠르게 동작 </a:t>
            </a:r>
            <a:r>
              <a:rPr lang="en-US" altLang="ko-KR" b="1" dirty="0">
                <a:solidFill>
                  <a:srgbClr val="FF0000"/>
                </a:solidFill>
              </a:rPr>
              <a:t>(</a:t>
            </a:r>
            <a:r>
              <a:rPr lang="ko-KR" altLang="en-US" b="1" dirty="0">
                <a:solidFill>
                  <a:srgbClr val="FF0000"/>
                </a:solidFill>
              </a:rPr>
              <a:t>성능 개선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CA17350-F690-4F09-9B9C-3B2DA70FFCAB}"/>
              </a:ext>
            </a:extLst>
          </p:cNvPr>
          <p:cNvSpPr txBox="1"/>
          <p:nvPr/>
        </p:nvSpPr>
        <p:spPr>
          <a:xfrm>
            <a:off x="1115616" y="2708920"/>
            <a:ext cx="18002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'use strict'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8232121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8842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배열의 요소 추가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배열의 마지막에 요소 추가 </a:t>
            </a:r>
            <a:r>
              <a:rPr lang="en-US" altLang="ko-KR" dirty="0"/>
              <a:t>(push)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지정된 인덱스에 요소 추가 </a:t>
            </a:r>
            <a:r>
              <a:rPr lang="en-US" altLang="ko-KR" dirty="0"/>
              <a:t>(</a:t>
            </a:r>
            <a:r>
              <a:rPr lang="ko-KR" altLang="en-US" dirty="0"/>
              <a:t>이미 요소가 있다면 값 수정</a:t>
            </a:r>
            <a:r>
              <a:rPr lang="en-US" altLang="ko-K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980728"/>
            <a:ext cx="66247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🐶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🐱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🐷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61E96-765F-49CA-8F2A-6320D475CC65}"/>
              </a:ext>
            </a:extLst>
          </p:cNvPr>
          <p:cNvSpPr txBox="1"/>
          <p:nvPr/>
        </p:nvSpPr>
        <p:spPr>
          <a:xfrm>
            <a:off x="1115616" y="1959306"/>
            <a:ext cx="66247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🐵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DDF0F4-FD18-4059-B645-4FF03B065E39}"/>
              </a:ext>
            </a:extLst>
          </p:cNvPr>
          <p:cNvSpPr txBox="1"/>
          <p:nvPr/>
        </p:nvSpPr>
        <p:spPr>
          <a:xfrm>
            <a:off x="1115616" y="3463040"/>
            <a:ext cx="66247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🐰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3E00F-0D32-2656-DF6A-48B92093465D}"/>
              </a:ext>
            </a:extLst>
          </p:cNvPr>
          <p:cNvSpPr txBox="1"/>
          <p:nvPr/>
        </p:nvSpPr>
        <p:spPr>
          <a:xfrm>
            <a:off x="6784121" y="692696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06-04-</a:t>
            </a:r>
            <a:r>
              <a:rPr lang="ko-KR" altLang="en-US" sz="1200" b="1"/>
              <a:t>배열요소추가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97A910-7382-69AB-6886-D5739B0EA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371068"/>
            <a:ext cx="3819176" cy="403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2602FBA4-94C4-4C8E-73AC-385BA9CD6115}"/>
              </a:ext>
            </a:extLst>
          </p:cNvPr>
          <p:cNvSpPr/>
          <p:nvPr/>
        </p:nvSpPr>
        <p:spPr>
          <a:xfrm>
            <a:off x="7899662" y="2371068"/>
            <a:ext cx="518474" cy="390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83F7CB2-64BE-900E-DA2C-7CEBA8069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033" y="4077848"/>
            <a:ext cx="5361375" cy="403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5E3839-0B19-DBD5-A08C-574ED9473BD9}"/>
              </a:ext>
            </a:extLst>
          </p:cNvPr>
          <p:cNvSpPr/>
          <p:nvPr/>
        </p:nvSpPr>
        <p:spPr>
          <a:xfrm>
            <a:off x="7899662" y="4095816"/>
            <a:ext cx="518474" cy="4007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위쪽 15">
            <a:extLst>
              <a:ext uri="{FF2B5EF4-FFF2-40B4-BE49-F238E27FC236}">
                <a16:creationId xmlns:a16="http://schemas.microsoft.com/office/drawing/2014/main" id="{5F90F868-1B8E-6CB8-02B9-46ADF32B3B71}"/>
              </a:ext>
            </a:extLst>
          </p:cNvPr>
          <p:cNvSpPr/>
          <p:nvPr/>
        </p:nvSpPr>
        <p:spPr>
          <a:xfrm>
            <a:off x="7276288" y="4597240"/>
            <a:ext cx="216024" cy="400769"/>
          </a:xfrm>
          <a:prstGeom prst="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0F75FE-F255-2A25-C5FF-B0EFCD6E20FB}"/>
              </a:ext>
            </a:extLst>
          </p:cNvPr>
          <p:cNvSpPr txBox="1"/>
          <p:nvPr/>
        </p:nvSpPr>
        <p:spPr>
          <a:xfrm>
            <a:off x="6901635" y="5113683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>
                <a:solidFill>
                  <a:srgbClr val="FF0000"/>
                </a:solidFill>
              </a:rPr>
              <a:t>자동 추가</a:t>
            </a:r>
          </a:p>
        </p:txBody>
      </p:sp>
    </p:spTree>
    <p:extLst>
      <p:ext uri="{BB962C8B-B14F-4D97-AF65-F5344CB8AC3E}">
        <p14:creationId xmlns:p14="http://schemas.microsoft.com/office/powerpoint/2010/main" val="15478125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594206" cy="530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배열의 요소 제거</a:t>
            </a: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배열의 마지막 요소 삭제 </a:t>
            </a:r>
            <a:r>
              <a:rPr lang="en-US" altLang="ko-KR" dirty="0"/>
              <a:t>(pop)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배열의 처음 요소 제거 </a:t>
            </a:r>
            <a:r>
              <a:rPr lang="en-US" altLang="ko-KR" dirty="0"/>
              <a:t>(shift)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 dirty="0"/>
              <a:t>배열의 처음에 요소 추가 </a:t>
            </a:r>
            <a:r>
              <a:rPr lang="en-US" altLang="ko-KR" dirty="0"/>
              <a:t>(unshift)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980728"/>
            <a:ext cx="662473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🐶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🐱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🐷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🐵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🦝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🐰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F61E96-765F-49CA-8F2A-6320D475CC65}"/>
              </a:ext>
            </a:extLst>
          </p:cNvPr>
          <p:cNvSpPr txBox="1"/>
          <p:nvPr/>
        </p:nvSpPr>
        <p:spPr>
          <a:xfrm>
            <a:off x="1115616" y="1959306"/>
            <a:ext cx="720080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3AC0D-80C9-41F7-BC17-BAA59F4F8B15}"/>
              </a:ext>
            </a:extLst>
          </p:cNvPr>
          <p:cNvSpPr txBox="1"/>
          <p:nvPr/>
        </p:nvSpPr>
        <p:spPr>
          <a:xfrm>
            <a:off x="1115616" y="3738298"/>
            <a:ext cx="7200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shift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9892D1-0A48-4983-A010-A516F269C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11" y="4209653"/>
            <a:ext cx="4733925" cy="37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A91C9E-AE8B-4CDC-BA29-284A037DD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10" y="2708920"/>
            <a:ext cx="4733925" cy="37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25C8041-C0B8-48F1-B906-70F9137226F6}"/>
              </a:ext>
            </a:extLst>
          </p:cNvPr>
          <p:cNvSpPr txBox="1"/>
          <p:nvPr/>
        </p:nvSpPr>
        <p:spPr>
          <a:xfrm>
            <a:off x="1115616" y="5267694"/>
            <a:ext cx="720080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unshift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E705B9-F8B0-4BBA-B4BD-6DC53A931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210" y="5793829"/>
            <a:ext cx="4733925" cy="37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B0ED4A-AA38-8A75-7A49-40C0E97340EF}"/>
              </a:ext>
            </a:extLst>
          </p:cNvPr>
          <p:cNvSpPr txBox="1"/>
          <p:nvPr/>
        </p:nvSpPr>
        <p:spPr>
          <a:xfrm>
            <a:off x="6784121" y="692696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06-05-</a:t>
            </a:r>
            <a:r>
              <a:rPr lang="ko-KR" altLang="en-US" sz="1200" b="1"/>
              <a:t>배열요소삭제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2" name="화살표: 굽음 1">
            <a:extLst>
              <a:ext uri="{FF2B5EF4-FFF2-40B4-BE49-F238E27FC236}">
                <a16:creationId xmlns:a16="http://schemas.microsoft.com/office/drawing/2014/main" id="{8F1D08AA-B913-DEBC-BCB6-D13E5A6CFBF8}"/>
              </a:ext>
            </a:extLst>
          </p:cNvPr>
          <p:cNvSpPr/>
          <p:nvPr/>
        </p:nvSpPr>
        <p:spPr>
          <a:xfrm>
            <a:off x="7956376" y="2303212"/>
            <a:ext cx="360040" cy="337406"/>
          </a:xfrm>
          <a:prstGeom prst="ben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ACDE35-A281-3DA7-67F9-C3F6414FDDAC}"/>
              </a:ext>
            </a:extLst>
          </p:cNvPr>
          <p:cNvSpPr txBox="1"/>
          <p:nvPr/>
        </p:nvSpPr>
        <p:spPr>
          <a:xfrm>
            <a:off x="8316416" y="2184870"/>
            <a:ext cx="47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🐰</a:t>
            </a:r>
            <a:endParaRPr lang="ko-KR" altLang="en-US"/>
          </a:p>
        </p:txBody>
      </p:sp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722065B7-1260-1C6C-EF72-19C124AA4B02}"/>
              </a:ext>
            </a:extLst>
          </p:cNvPr>
          <p:cNvSpPr/>
          <p:nvPr/>
        </p:nvSpPr>
        <p:spPr>
          <a:xfrm flipH="1">
            <a:off x="3995936" y="3811674"/>
            <a:ext cx="360040" cy="337406"/>
          </a:xfrm>
          <a:prstGeom prst="ben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C0194A-90CD-CF99-EE8A-7DA0AD6EF741}"/>
              </a:ext>
            </a:extLst>
          </p:cNvPr>
          <p:cNvSpPr txBox="1"/>
          <p:nvPr/>
        </p:nvSpPr>
        <p:spPr>
          <a:xfrm>
            <a:off x="3563888" y="369333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🐶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95251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0312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1.html)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반복문을 사용하여 배열 </a:t>
            </a:r>
            <a:r>
              <a:rPr lang="ko-KR" altLang="en-US" dirty="0"/>
              <a:t>요소 중 최대값을 찾는 </a:t>
            </a:r>
            <a:r>
              <a:rPr lang="en-US" altLang="ko-KR" dirty="0"/>
              <a:t>max() </a:t>
            </a:r>
            <a:r>
              <a:rPr lang="ko-KR" altLang="en-US"/>
              <a:t>함수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(</a:t>
            </a:r>
            <a:r>
              <a:rPr lang="ko-KR" altLang="en-US"/>
              <a:t>단</a:t>
            </a:r>
            <a:r>
              <a:rPr lang="en-US" altLang="ko-KR"/>
              <a:t>, </a:t>
            </a:r>
            <a:r>
              <a:rPr lang="ko-KR" altLang="en-US"/>
              <a:t>배열의 요소는 </a:t>
            </a:r>
            <a:r>
              <a:rPr lang="en-US" altLang="ko-KR"/>
              <a:t>0 </a:t>
            </a:r>
            <a:r>
              <a:rPr lang="ko-KR" altLang="en-US"/>
              <a:t>보다 큰 정수</a:t>
            </a:r>
            <a:r>
              <a:rPr lang="en-US" altLang="ko-KR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84784"/>
            <a:ext cx="6624736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max = (  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output 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(  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②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output;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console.log(max([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7F10C5E-6AD8-4C4C-8EB2-F2E3CB91D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9725" y="3573016"/>
            <a:ext cx="3226487" cy="1227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57527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60753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2.html)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처음과 마지막 요소의 위치 변경하기 </a:t>
            </a:r>
            <a:r>
              <a:rPr lang="en-US" altLang="ko-KR"/>
              <a:t>(pop / shift / push / unshift)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052736"/>
            <a:ext cx="662473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FAB6B8-AFFC-DE12-D314-3F244AB2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2564904"/>
            <a:ext cx="3426140" cy="1598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26C0BD0-911B-D45F-5579-261DB56E4CC5}"/>
              </a:ext>
            </a:extLst>
          </p:cNvPr>
          <p:cNvSpPr/>
          <p:nvPr/>
        </p:nvSpPr>
        <p:spPr>
          <a:xfrm>
            <a:off x="6146275" y="3454348"/>
            <a:ext cx="361069" cy="312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DB3232E-60A8-7973-6F8C-E6D1F6E90C1E}"/>
              </a:ext>
            </a:extLst>
          </p:cNvPr>
          <p:cNvSpPr/>
          <p:nvPr/>
        </p:nvSpPr>
        <p:spPr>
          <a:xfrm>
            <a:off x="7416116" y="3454348"/>
            <a:ext cx="361069" cy="312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20911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47508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BCE896-1930-4C38-BC84-B53E08F1E924}"/>
              </a:ext>
            </a:extLst>
          </p:cNvPr>
          <p:cNvSpPr txBox="1"/>
          <p:nvPr/>
        </p:nvSpPr>
        <p:spPr>
          <a:xfrm>
            <a:off x="542244" y="1052736"/>
            <a:ext cx="4176465" cy="22670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includes : </a:t>
            </a:r>
            <a:r>
              <a:rPr lang="ko-KR" altLang="en-US" sz="1600" dirty="0"/>
              <a:t>요소 포함 여부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en-US" altLang="ko-KR" sz="1600" dirty="0" err="1"/>
              <a:t>indexOf</a:t>
            </a:r>
            <a:r>
              <a:rPr lang="en-US" altLang="ko-KR" sz="1600" dirty="0"/>
              <a:t> : </a:t>
            </a:r>
            <a:r>
              <a:rPr lang="ko-KR" altLang="en-US" sz="1600" dirty="0"/>
              <a:t>요소의 위치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find : </a:t>
            </a:r>
            <a:r>
              <a:rPr lang="ko-KR" altLang="en-US" sz="1600" dirty="0"/>
              <a:t>해당 요소</a:t>
            </a:r>
            <a:r>
              <a:rPr lang="en-US" altLang="ko-KR" sz="1600" dirty="0"/>
              <a:t> 1</a:t>
            </a:r>
            <a:r>
              <a:rPr lang="ko-KR" altLang="en-US" sz="1600" dirty="0"/>
              <a:t>개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filter : </a:t>
            </a:r>
            <a:r>
              <a:rPr lang="ko-KR" altLang="en-US" sz="1600" dirty="0"/>
              <a:t>해당하는 요소를 찾은 후 배열 생성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some : </a:t>
            </a:r>
            <a:r>
              <a:rPr lang="ko-KR" altLang="en-US" sz="1600" dirty="0"/>
              <a:t>해당 요소가 </a:t>
            </a:r>
            <a:r>
              <a:rPr lang="en-US" altLang="ko-KR" sz="1600" dirty="0"/>
              <a:t>1</a:t>
            </a:r>
            <a:r>
              <a:rPr lang="ko-KR" altLang="en-US" sz="1600" dirty="0"/>
              <a:t>개 이상이면 </a:t>
            </a:r>
            <a:r>
              <a:rPr lang="en-US" altLang="ko-KR" sz="1600" dirty="0"/>
              <a:t>true</a:t>
            </a:r>
          </a:p>
          <a:p>
            <a:pPr>
              <a:lnSpc>
                <a:spcPct val="150000"/>
              </a:lnSpc>
            </a:pPr>
            <a:r>
              <a:rPr lang="en-US" altLang="ko-KR" sz="1600" dirty="0"/>
              <a:t>- every : </a:t>
            </a:r>
            <a:r>
              <a:rPr lang="ko-KR" altLang="en-US" sz="1600" dirty="0"/>
              <a:t>모든 요소가 해당하면 </a:t>
            </a:r>
            <a:r>
              <a:rPr lang="en-US" altLang="ko-KR" sz="1600" dirty="0"/>
              <a:t>true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97A73-FBD4-4824-8254-1B40EA48D762}"/>
              </a:ext>
            </a:extLst>
          </p:cNvPr>
          <p:cNvSpPr txBox="1"/>
          <p:nvPr/>
        </p:nvSpPr>
        <p:spPr>
          <a:xfrm>
            <a:off x="4925699" y="1052736"/>
            <a:ext cx="3888433" cy="79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join : </a:t>
            </a:r>
            <a:r>
              <a:rPr lang="ko-KR" altLang="en-US" sz="1600" dirty="0"/>
              <a:t>배열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문자열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en-US" altLang="ko-KR" sz="1600" dirty="0" err="1"/>
              <a:t>concat</a:t>
            </a:r>
            <a:r>
              <a:rPr lang="en-US" altLang="ko-KR" sz="1600" dirty="0"/>
              <a:t> : </a:t>
            </a:r>
            <a:r>
              <a:rPr lang="ko-KR" altLang="en-US" sz="1600" dirty="0"/>
              <a:t>다수의 배열 </a:t>
            </a:r>
            <a:r>
              <a:rPr lang="en-US" altLang="ko-KR" sz="1600" dirty="0">
                <a:sym typeface="Wingdings" panose="05000000000000000000" pitchFamily="2" charset="2"/>
              </a:rPr>
              <a:t> </a:t>
            </a:r>
            <a:r>
              <a:rPr lang="ko-KR" altLang="en-US" sz="1600" dirty="0">
                <a:sym typeface="Wingdings" panose="05000000000000000000" pitchFamily="2" charset="2"/>
              </a:rPr>
              <a:t>하나의 배열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06DD07-84B8-4EEE-A8D7-31EE9757AD7D}"/>
              </a:ext>
            </a:extLst>
          </p:cNvPr>
          <p:cNvSpPr txBox="1"/>
          <p:nvPr/>
        </p:nvSpPr>
        <p:spPr>
          <a:xfrm>
            <a:off x="4925699" y="2528396"/>
            <a:ext cx="3888433" cy="11526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split : </a:t>
            </a:r>
            <a:r>
              <a:rPr lang="ko-KR" altLang="en-US" sz="1600" dirty="0"/>
              <a:t>문자열 </a:t>
            </a:r>
            <a:r>
              <a:rPr lang="en-US" altLang="ko-KR" sz="1600" dirty="0">
                <a:sym typeface="Wingdings" panose="05000000000000000000" pitchFamily="2" charset="2"/>
              </a:rPr>
              <a:t></a:t>
            </a:r>
            <a:r>
              <a:rPr lang="en-US" altLang="ko-KR" sz="1600" dirty="0"/>
              <a:t> </a:t>
            </a:r>
            <a:r>
              <a:rPr lang="ko-KR" altLang="en-US" sz="1600" dirty="0"/>
              <a:t>배열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slice : </a:t>
            </a:r>
            <a:r>
              <a:rPr lang="ko-KR" altLang="en-US" sz="1600" dirty="0"/>
              <a:t>지정 요소가 삭제된 배열 생성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splice : </a:t>
            </a:r>
            <a:r>
              <a:rPr lang="ko-KR" altLang="en-US" sz="1600" dirty="0"/>
              <a:t>지정 요소가 삭제된 배열 생성</a:t>
            </a:r>
            <a:endParaRPr lang="en-US" altLang="ko-KR" sz="1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556672-6307-413F-BE66-1C35DC0B9CC6}"/>
              </a:ext>
            </a:extLst>
          </p:cNvPr>
          <p:cNvSpPr txBox="1"/>
          <p:nvPr/>
        </p:nvSpPr>
        <p:spPr>
          <a:xfrm>
            <a:off x="4925699" y="2014519"/>
            <a:ext cx="1429879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● </a:t>
            </a:r>
            <a:r>
              <a:rPr lang="ko-KR" altLang="en-US" dirty="0"/>
              <a:t>분리</a:t>
            </a: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B95C57-DCA8-44F2-9017-53DC9E22ED68}"/>
              </a:ext>
            </a:extLst>
          </p:cNvPr>
          <p:cNvSpPr txBox="1"/>
          <p:nvPr/>
        </p:nvSpPr>
        <p:spPr>
          <a:xfrm>
            <a:off x="4925699" y="570707"/>
            <a:ext cx="1285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● </a:t>
            </a:r>
            <a:r>
              <a:rPr lang="ko-KR" altLang="en-US" dirty="0"/>
              <a:t>합치기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5EA83F-A6DD-4A02-B235-892EB3777DA8}"/>
              </a:ext>
            </a:extLst>
          </p:cNvPr>
          <p:cNvSpPr txBox="1"/>
          <p:nvPr/>
        </p:nvSpPr>
        <p:spPr>
          <a:xfrm>
            <a:off x="574143" y="528227"/>
            <a:ext cx="1042038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● </a:t>
            </a:r>
            <a:r>
              <a:rPr lang="ko-KR" altLang="en-US" dirty="0"/>
              <a:t>찾기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9574CB-E5FE-4598-B6D9-F18D3C168BBE}"/>
              </a:ext>
            </a:extLst>
          </p:cNvPr>
          <p:cNvSpPr txBox="1"/>
          <p:nvPr/>
        </p:nvSpPr>
        <p:spPr>
          <a:xfrm>
            <a:off x="574143" y="3473749"/>
            <a:ext cx="151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● </a:t>
            </a:r>
            <a:r>
              <a:rPr lang="ko-KR" altLang="en-US" dirty="0"/>
              <a:t>기능 적용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E54F55-9738-4C39-9E00-2EAE92C55907}"/>
              </a:ext>
            </a:extLst>
          </p:cNvPr>
          <p:cNvSpPr txBox="1"/>
          <p:nvPr/>
        </p:nvSpPr>
        <p:spPr>
          <a:xfrm>
            <a:off x="539552" y="3929051"/>
            <a:ext cx="4176465" cy="7914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en-US" altLang="ko-KR" sz="1600" b="1" dirty="0">
                <a:solidFill>
                  <a:srgbClr val="FF0000"/>
                </a:solidFill>
              </a:rPr>
              <a:t>map</a:t>
            </a:r>
            <a:r>
              <a:rPr lang="en-US" altLang="ko-KR" sz="1600" dirty="0"/>
              <a:t> : </a:t>
            </a:r>
            <a:r>
              <a:rPr lang="ko-KR" altLang="en-US" sz="1600" dirty="0"/>
              <a:t>모든 요소에 접근하여 제어</a:t>
            </a:r>
            <a:endParaRPr lang="en-US" altLang="ko-KR" sz="1600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/>
              <a:t>- </a:t>
            </a:r>
            <a:r>
              <a:rPr lang="en-US" altLang="ko-KR" sz="1600" b="1" dirty="0">
                <a:solidFill>
                  <a:srgbClr val="FF0000"/>
                </a:solidFill>
              </a:rPr>
              <a:t>reduce</a:t>
            </a:r>
            <a:r>
              <a:rPr lang="en-US" altLang="ko-KR" sz="1600" dirty="0"/>
              <a:t> : </a:t>
            </a:r>
            <a:r>
              <a:rPr lang="ko-KR" altLang="en-US" sz="1600" dirty="0"/>
              <a:t>모든 요소에 접근하여 제어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EF915E-7D9D-46C1-B50C-86F623972190}"/>
              </a:ext>
            </a:extLst>
          </p:cNvPr>
          <p:cNvSpPr txBox="1"/>
          <p:nvPr/>
        </p:nvSpPr>
        <p:spPr>
          <a:xfrm>
            <a:off x="4925427" y="3934898"/>
            <a:ext cx="108673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● </a:t>
            </a:r>
            <a:r>
              <a:rPr lang="ko-KR" altLang="en-US" dirty="0"/>
              <a:t>정렬</a:t>
            </a:r>
            <a:endParaRPr lang="en-US" altLang="ko-K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197B5EF-5F12-4407-92E7-7D6BD76C8BC2}"/>
              </a:ext>
            </a:extLst>
          </p:cNvPr>
          <p:cNvSpPr txBox="1"/>
          <p:nvPr/>
        </p:nvSpPr>
        <p:spPr>
          <a:xfrm>
            <a:off x="4914916" y="4454926"/>
            <a:ext cx="3888433" cy="7897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- sort : </a:t>
            </a:r>
            <a:r>
              <a:rPr lang="ko-KR" altLang="en-US" sz="1600" dirty="0"/>
              <a:t>요소 값을 기준으로 정렬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- reverse : </a:t>
            </a:r>
            <a:r>
              <a:rPr lang="ko-KR" altLang="en-US" sz="1600" dirty="0"/>
              <a:t>인덱스를 기준으로 역순 정렬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769002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37159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찾기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includes : </a:t>
            </a:r>
            <a:r>
              <a:rPr lang="ko-KR" altLang="en-US" dirty="0"/>
              <a:t>요소 포함 여부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dirty="0" err="1"/>
              <a:t>indexOf</a:t>
            </a:r>
            <a:r>
              <a:rPr lang="en-US" altLang="ko-KR" dirty="0"/>
              <a:t> : </a:t>
            </a:r>
            <a:r>
              <a:rPr lang="ko-KR" altLang="en-US" dirty="0"/>
              <a:t>요소의 위치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340768"/>
            <a:ext cx="712879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🍕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🍟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🌭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🍖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true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🍙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false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7170BE-D681-4E81-A442-F7E15702C716}"/>
              </a:ext>
            </a:extLst>
          </p:cNvPr>
          <p:cNvSpPr txBox="1"/>
          <p:nvPr/>
        </p:nvSpPr>
        <p:spPr>
          <a:xfrm>
            <a:off x="1115616" y="3807759"/>
            <a:ext cx="712879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🍕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🍟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🌭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🍖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1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🍙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-1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🍖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 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4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C5455F-BF7D-4B57-9B4C-D44AF9D993AE}"/>
              </a:ext>
            </a:extLst>
          </p:cNvPr>
          <p:cNvSpPr txBox="1"/>
          <p:nvPr/>
        </p:nvSpPr>
        <p:spPr>
          <a:xfrm>
            <a:off x="1115616" y="980728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includes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searchElement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fromIndex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86EDED-D8AB-4A50-BEF0-0348E09D0283}"/>
              </a:ext>
            </a:extLst>
          </p:cNvPr>
          <p:cNvSpPr txBox="1"/>
          <p:nvPr/>
        </p:nvSpPr>
        <p:spPr>
          <a:xfrm>
            <a:off x="1115616" y="3438427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searchElement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fromIndex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2919E7-D30F-1612-65BA-02515D5AF4FB}"/>
              </a:ext>
            </a:extLst>
          </p:cNvPr>
          <p:cNvSpPr txBox="1"/>
          <p:nvPr/>
        </p:nvSpPr>
        <p:spPr>
          <a:xfrm>
            <a:off x="6487565" y="692696"/>
            <a:ext cx="2268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06-06-</a:t>
            </a:r>
            <a:r>
              <a:rPr lang="ko-KR" altLang="en-US" sz="1200" b="1"/>
              <a:t>배열</a:t>
            </a:r>
            <a:r>
              <a:rPr lang="en-US" altLang="ko-KR" sz="1200" b="1"/>
              <a:t>API-includes.html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F0174-2922-BA85-B384-1591D696BE4E}"/>
              </a:ext>
            </a:extLst>
          </p:cNvPr>
          <p:cNvSpPr txBox="1"/>
          <p:nvPr/>
        </p:nvSpPr>
        <p:spPr>
          <a:xfrm>
            <a:off x="6515393" y="3161428"/>
            <a:ext cx="22407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06-07-</a:t>
            </a:r>
            <a:r>
              <a:rPr lang="ko-KR" altLang="en-US" sz="1200" b="1"/>
              <a:t>배열</a:t>
            </a:r>
            <a:r>
              <a:rPr lang="en-US" altLang="ko-KR" sz="1200" b="1"/>
              <a:t>API-indexOf.html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97996051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73719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찾기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find : </a:t>
            </a:r>
            <a:r>
              <a:rPr lang="ko-KR" altLang="en-US" dirty="0"/>
              <a:t>해당 요소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/>
              <a:t>- </a:t>
            </a:r>
            <a:r>
              <a:rPr lang="ko-KR" altLang="en-US"/>
              <a:t>조건에 </a:t>
            </a:r>
            <a:r>
              <a:rPr lang="ko-KR" altLang="en-US" dirty="0"/>
              <a:t>맞는 </a:t>
            </a:r>
            <a:r>
              <a:rPr lang="ko-KR" altLang="en-US"/>
              <a:t>경우 첫번째 요소 반환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412776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predicate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BA7A1-7C4F-4D7F-B91C-A8942A13BC46}"/>
              </a:ext>
            </a:extLst>
          </p:cNvPr>
          <p:cNvSpPr txBox="1"/>
          <p:nvPr/>
        </p:nvSpPr>
        <p:spPr>
          <a:xfrm>
            <a:off x="1115616" y="1772816"/>
            <a:ext cx="712879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B548CA-C2E3-45DA-8BE6-78FD86738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36" y="3284984"/>
            <a:ext cx="3854394" cy="27262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A79684-2CC5-C0E9-6B60-B1CD76CE4575}"/>
              </a:ext>
            </a:extLst>
          </p:cNvPr>
          <p:cNvSpPr txBox="1"/>
          <p:nvPr/>
        </p:nvSpPr>
        <p:spPr>
          <a:xfrm>
            <a:off x="6795342" y="1126350"/>
            <a:ext cx="196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06-08-</a:t>
            </a:r>
            <a:r>
              <a:rPr lang="ko-KR" altLang="en-US" sz="1200" b="1"/>
              <a:t>배열</a:t>
            </a:r>
            <a:r>
              <a:rPr lang="en-US" altLang="ko-KR" sz="1200" b="1"/>
              <a:t>API-find.html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0855240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66052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찾기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filter : </a:t>
            </a:r>
            <a:r>
              <a:rPr lang="ko-KR" altLang="en-US" dirty="0"/>
              <a:t>해당하는 요소를 찾은 후 배열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/>
              <a:t>- </a:t>
            </a:r>
            <a:r>
              <a:rPr lang="ko-KR" altLang="en-US"/>
              <a:t>조건에 맞는 모든 요소로 새로운 배열을 </a:t>
            </a:r>
            <a:r>
              <a:rPr lang="ko-KR" altLang="en-US" dirty="0"/>
              <a:t>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412776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predicate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BA7A1-7C4F-4D7F-B91C-A8942A13BC46}"/>
              </a:ext>
            </a:extLst>
          </p:cNvPr>
          <p:cNvSpPr txBox="1"/>
          <p:nvPr/>
        </p:nvSpPr>
        <p:spPr>
          <a:xfrm>
            <a:off x="1115616" y="1772816"/>
            <a:ext cx="712879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A8AB9BF-2A59-4A2B-9012-642204A018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353158"/>
            <a:ext cx="3315258" cy="2946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FBBE7-D7A4-F3A0-3E36-4301D3D783A5}"/>
              </a:ext>
            </a:extLst>
          </p:cNvPr>
          <p:cNvSpPr txBox="1"/>
          <p:nvPr/>
        </p:nvSpPr>
        <p:spPr>
          <a:xfrm>
            <a:off x="6795342" y="1126350"/>
            <a:ext cx="196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06-09-</a:t>
            </a:r>
            <a:r>
              <a:rPr lang="ko-KR" altLang="en-US" sz="1200" b="1"/>
              <a:t>배열</a:t>
            </a:r>
            <a:r>
              <a:rPr lang="en-US" altLang="ko-KR" sz="1200" b="1"/>
              <a:t>API-find.html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71616312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24534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찾기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some : </a:t>
            </a:r>
            <a:r>
              <a:rPr lang="ko-KR" altLang="en-US" dirty="0"/>
              <a:t>해당하는 요소가 </a:t>
            </a:r>
            <a:r>
              <a:rPr lang="en-US" altLang="ko-KR" dirty="0"/>
              <a:t>1</a:t>
            </a:r>
            <a:r>
              <a:rPr lang="ko-KR" altLang="en-US" dirty="0"/>
              <a:t>개 이상이면 </a:t>
            </a:r>
            <a:r>
              <a:rPr lang="en-US" altLang="ko-KR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59E82-3897-4C25-ACB8-FFDB91C654B7}"/>
              </a:ext>
            </a:extLst>
          </p:cNvPr>
          <p:cNvSpPr txBox="1"/>
          <p:nvPr/>
        </p:nvSpPr>
        <p:spPr>
          <a:xfrm>
            <a:off x="1115616" y="1340768"/>
            <a:ext cx="712879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58B79-EAEB-4848-AD7C-11F11E61031C}"/>
              </a:ext>
            </a:extLst>
          </p:cNvPr>
          <p:cNvSpPr txBox="1"/>
          <p:nvPr/>
        </p:nvSpPr>
        <p:spPr>
          <a:xfrm>
            <a:off x="1115616" y="980728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predicate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A5A827AC-AA7C-462F-B363-A0F169FEC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36" y="3068960"/>
            <a:ext cx="4067594" cy="2180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79FB4-E19B-F6C8-C01E-37D00EB9D269}"/>
              </a:ext>
            </a:extLst>
          </p:cNvPr>
          <p:cNvSpPr txBox="1"/>
          <p:nvPr/>
        </p:nvSpPr>
        <p:spPr>
          <a:xfrm>
            <a:off x="6691147" y="692696"/>
            <a:ext cx="2064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06-10-</a:t>
            </a:r>
            <a:r>
              <a:rPr lang="ko-KR" altLang="en-US" sz="1200" b="1"/>
              <a:t>배열</a:t>
            </a:r>
            <a:r>
              <a:rPr lang="en-US" altLang="ko-KR" sz="1200" b="1"/>
              <a:t>API-some.html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23308015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34336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찾기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every : </a:t>
            </a:r>
            <a:r>
              <a:rPr lang="ko-KR" altLang="en-US" dirty="0"/>
              <a:t>모든 요소가 해당하면 </a:t>
            </a:r>
            <a:r>
              <a:rPr lang="en-US" altLang="ko-KR" dirty="0"/>
              <a:t>true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B59E82-3897-4C25-ACB8-FFDB91C654B7}"/>
              </a:ext>
            </a:extLst>
          </p:cNvPr>
          <p:cNvSpPr txBox="1"/>
          <p:nvPr/>
        </p:nvSpPr>
        <p:spPr>
          <a:xfrm>
            <a:off x="1115616" y="1340768"/>
            <a:ext cx="712879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every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E58B79-EAEB-4848-AD7C-11F11E61031C}"/>
              </a:ext>
            </a:extLst>
          </p:cNvPr>
          <p:cNvSpPr txBox="1"/>
          <p:nvPr/>
        </p:nvSpPr>
        <p:spPr>
          <a:xfrm>
            <a:off x="1115616" y="980728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every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predicate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44A58D5-AA7B-4623-98AF-DDBED5DB8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36" y="3032453"/>
            <a:ext cx="4067594" cy="1836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297839-90AE-E728-8CF5-0B9CF897E7BE}"/>
              </a:ext>
            </a:extLst>
          </p:cNvPr>
          <p:cNvSpPr txBox="1"/>
          <p:nvPr/>
        </p:nvSpPr>
        <p:spPr>
          <a:xfrm>
            <a:off x="6692366" y="692696"/>
            <a:ext cx="2063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06-11-</a:t>
            </a:r>
            <a:r>
              <a:rPr lang="ko-KR" altLang="en-US" sz="1200" b="1"/>
              <a:t>배열</a:t>
            </a:r>
            <a:r>
              <a:rPr lang="en-US" altLang="ko-KR" sz="1200" b="1"/>
              <a:t>API-every.html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6567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550191" cy="2538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(innerText)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HTML 요소에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출력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    ●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document.write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body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에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출력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    ●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window.alert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경고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창에 출력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 dirty="0"/>
              <a:t>    ●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console.log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브라우저 콘솔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(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개발자 도구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에 쓰기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ko-KR"/>
              <a:t>    ●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프린터로 출력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9659B0-21CE-4E69-A5E1-856A8FD37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368" y="4381777"/>
            <a:ext cx="4717309" cy="1152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3CEDFF-8988-40E2-A00F-0A19E353A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368" y="2996952"/>
            <a:ext cx="3567632" cy="1042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2695393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53416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3.html)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점수가 </a:t>
            </a:r>
            <a:r>
              <a:rPr lang="en-US" altLang="ko-KR" dirty="0"/>
              <a:t>90</a:t>
            </a:r>
            <a:r>
              <a:rPr lang="ko-KR" altLang="en-US"/>
              <a:t>점인 </a:t>
            </a:r>
            <a:r>
              <a:rPr lang="en-US" altLang="ko-KR"/>
              <a:t>1</a:t>
            </a:r>
            <a:r>
              <a:rPr lang="ko-KR" altLang="en-US"/>
              <a:t>명</a:t>
            </a:r>
            <a:r>
              <a:rPr lang="en-US" altLang="ko-KR"/>
              <a:t>(</a:t>
            </a:r>
            <a:r>
              <a:rPr lang="ko-KR" altLang="en-US"/>
              <a:t>첫번째</a:t>
            </a:r>
            <a:r>
              <a:rPr lang="en-US" altLang="ko-KR"/>
              <a:t>)</a:t>
            </a:r>
            <a:r>
              <a:rPr lang="ko-KR" altLang="en-US"/>
              <a:t>의 학생 정보 찾아내기 </a:t>
            </a:r>
            <a:r>
              <a:rPr lang="en-US" altLang="ko-KR"/>
              <a:t>(find)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age, enrolled, score)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 = name;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age;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.enrolled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enrolled;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score;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students = [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403EB8-4BEF-4F89-97C6-A7F41BC64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726" y="4941168"/>
            <a:ext cx="3822738" cy="1667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79603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5420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4.html)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수업에 등록</a:t>
            </a:r>
            <a:r>
              <a:rPr lang="en-US" altLang="ko-KR" dirty="0"/>
              <a:t>(enrolled)</a:t>
            </a:r>
            <a:r>
              <a:rPr lang="ko-KR" altLang="en-US" dirty="0"/>
              <a:t>되어 </a:t>
            </a:r>
            <a:r>
              <a:rPr lang="ko-KR" altLang="en-US"/>
              <a:t>있는 모든 학생의 정보 찾아내기 </a:t>
            </a:r>
            <a:r>
              <a:rPr lang="en-US" altLang="ko-KR"/>
              <a:t>(filter)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age, enrolled, score)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 = name;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age;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.enrolled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enrolled;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score;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students = [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58F008-E51F-4478-B232-07CE18A8D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790" y="5064373"/>
            <a:ext cx="3822738" cy="1544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166841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1975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5.html)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점수가 </a:t>
            </a:r>
            <a:r>
              <a:rPr lang="en-US" altLang="ko-KR" dirty="0"/>
              <a:t>50</a:t>
            </a:r>
            <a:r>
              <a:rPr lang="ko-KR" altLang="en-US" dirty="0"/>
              <a:t>점 미만인 </a:t>
            </a:r>
            <a:r>
              <a:rPr lang="ko-KR" altLang="en-US"/>
              <a:t>학생이 있는지 확인하기 </a:t>
            </a:r>
            <a:r>
              <a:rPr lang="en-US" altLang="ko-KR"/>
              <a:t>(some)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age, enrolled, score)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 = name;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age;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.enrolled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enrolled;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score;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students = [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100236751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986715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합치기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join : </a:t>
            </a:r>
            <a:r>
              <a:rPr lang="ko-KR" altLang="en-US" dirty="0"/>
              <a:t>배열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문자열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350060"/>
            <a:ext cx="712879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'orange'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'&amp;'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980728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separator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35DDDF-08BA-43D8-93A4-335DF14179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27" y="2484083"/>
            <a:ext cx="441007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8C7451-41C8-575D-F5C2-857810AC97DD}"/>
              </a:ext>
            </a:extLst>
          </p:cNvPr>
          <p:cNvSpPr txBox="1"/>
          <p:nvPr/>
        </p:nvSpPr>
        <p:spPr>
          <a:xfrm>
            <a:off x="6811372" y="692696"/>
            <a:ext cx="19447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06-12-</a:t>
            </a:r>
            <a:r>
              <a:rPr lang="ko-KR" altLang="en-US" sz="1200" b="1"/>
              <a:t>배열</a:t>
            </a:r>
            <a:r>
              <a:rPr lang="en-US" altLang="ko-KR" sz="1200" b="1"/>
              <a:t>API-join.html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12185822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10558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합치기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dirty="0" err="1"/>
              <a:t>concat</a:t>
            </a:r>
            <a:r>
              <a:rPr lang="en-US" altLang="ko-KR" dirty="0"/>
              <a:t> : </a:t>
            </a:r>
            <a:r>
              <a:rPr lang="ko-KR" altLang="en-US" dirty="0"/>
              <a:t>다수의 배열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하나의 배열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350060"/>
            <a:ext cx="712879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foods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🍕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🍣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🐋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🐘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foods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animals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980728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items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ConcatArray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&gt;[])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EDDEF6-5037-4563-8DDD-06EDD51A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26" y="2910061"/>
            <a:ext cx="441007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C51476-21A1-0105-EB93-C62436FFE96B}"/>
              </a:ext>
            </a:extLst>
          </p:cNvPr>
          <p:cNvSpPr txBox="1"/>
          <p:nvPr/>
        </p:nvSpPr>
        <p:spPr>
          <a:xfrm>
            <a:off x="6602981" y="692696"/>
            <a:ext cx="2153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06-13-</a:t>
            </a:r>
            <a:r>
              <a:rPr lang="ko-KR" altLang="en-US" sz="1200" b="1"/>
              <a:t>배열</a:t>
            </a:r>
            <a:r>
              <a:rPr lang="en-US" altLang="ko-KR" sz="1200" b="1"/>
              <a:t>API-concat.html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75456252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033203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분리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split : </a:t>
            </a:r>
            <a:r>
              <a:rPr lang="ko-KR" altLang="en-US" dirty="0"/>
              <a:t>문자열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배열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350060"/>
            <a:ext cx="712879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🍎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🥝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🍌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🍒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 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fruits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 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980728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FA411A44-2C0B-4E30-AE21-F46F54E6C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26" y="3140968"/>
            <a:ext cx="4410075" cy="2133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A4757-286A-107A-5E01-F8EB81B9445B}"/>
              </a:ext>
            </a:extLst>
          </p:cNvPr>
          <p:cNvSpPr txBox="1"/>
          <p:nvPr/>
        </p:nvSpPr>
        <p:spPr>
          <a:xfrm>
            <a:off x="6774503" y="692696"/>
            <a:ext cx="19816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06-14-</a:t>
            </a:r>
            <a:r>
              <a:rPr lang="ko-KR" altLang="en-US" sz="1200" b="1"/>
              <a:t>배열</a:t>
            </a:r>
            <a:r>
              <a:rPr lang="en-US" altLang="ko-KR" sz="1200" b="1"/>
              <a:t>API-split.html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883830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20902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분리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slice : </a:t>
            </a:r>
            <a:r>
              <a:rPr lang="ko-KR" altLang="en-US" dirty="0"/>
              <a:t>지정 요소가 삭제된 배열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시작 인덱스와 끝 인덱스를 사이의 요소로 새로운 배열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원본 데이터 유지 </a:t>
            </a:r>
            <a:r>
              <a:rPr lang="en-US" altLang="ko-KR" dirty="0"/>
              <a:t>(array </a:t>
            </a:r>
            <a:r>
              <a:rPr lang="ko-KR" altLang="en-US" dirty="0"/>
              <a:t>변함 없음</a:t>
            </a:r>
            <a:r>
              <a:rPr lang="en-US" altLang="ko-KR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2209879"/>
            <a:ext cx="712879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[4, 5]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[4]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[1, 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2]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1844824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BB15BF7-2827-410C-B172-6DA683010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00" y="4293096"/>
            <a:ext cx="2945364" cy="2192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2EBB4F8-A795-387A-3CE1-BA6F93DB445C}"/>
              </a:ext>
            </a:extLst>
          </p:cNvPr>
          <p:cNvSpPr txBox="1"/>
          <p:nvPr/>
        </p:nvSpPr>
        <p:spPr>
          <a:xfrm>
            <a:off x="6769695" y="1553970"/>
            <a:ext cx="19864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06-15-</a:t>
            </a:r>
            <a:r>
              <a:rPr lang="ko-KR" altLang="en-US" sz="1200" b="1"/>
              <a:t>배열</a:t>
            </a:r>
            <a:r>
              <a:rPr lang="en-US" altLang="ko-KR" sz="1200" b="1"/>
              <a:t>API-slice.html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2065594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27341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분리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splice : </a:t>
            </a:r>
            <a:r>
              <a:rPr lang="ko-KR" altLang="en-US" dirty="0"/>
              <a:t>지정 요소가 삭제된 배열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시작 인덱스와 분리</a:t>
            </a:r>
            <a:r>
              <a:rPr lang="en-US" altLang="ko-KR" dirty="0"/>
              <a:t>(</a:t>
            </a:r>
            <a:r>
              <a:rPr lang="ko-KR" altLang="en-US" dirty="0"/>
              <a:t>삭제</a:t>
            </a:r>
            <a:r>
              <a:rPr lang="en-US" altLang="ko-KR" dirty="0"/>
              <a:t>)</a:t>
            </a:r>
            <a:r>
              <a:rPr lang="ko-KR" altLang="en-US" dirty="0"/>
              <a:t>시킬 요소의 개수 지정으로 새로운 배열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원본 데이터 수정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2214156"/>
            <a:ext cx="712879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[1, 2, 5] -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원본 데이터 수정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[3, 4] - 2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번 인덱스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~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요소 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개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1844824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deleteCount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63A50C42-8573-4665-8092-20DEED66D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100" y="3789040"/>
            <a:ext cx="2945364" cy="1804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404AA2-1748-0139-D2A7-BBDA75DF5DDA}"/>
              </a:ext>
            </a:extLst>
          </p:cNvPr>
          <p:cNvSpPr txBox="1"/>
          <p:nvPr/>
        </p:nvSpPr>
        <p:spPr>
          <a:xfrm>
            <a:off x="6673515" y="1553970"/>
            <a:ext cx="20826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06-16-</a:t>
            </a:r>
            <a:r>
              <a:rPr lang="ko-KR" altLang="en-US" sz="1200" b="1"/>
              <a:t>배열</a:t>
            </a:r>
            <a:r>
              <a:rPr lang="en-US" altLang="ko-KR" sz="1200" b="1"/>
              <a:t>API-splice.html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7639657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56676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6.html)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주어진 배열 요소 중 첫번째와 두번째 요소를 제외한 새로운 배열 생성하기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원본 </a:t>
            </a:r>
            <a:r>
              <a:rPr lang="ko-KR" altLang="en-US"/>
              <a:t>데이터 유지 </a:t>
            </a:r>
            <a:r>
              <a:rPr lang="en-US" altLang="ko-KR"/>
              <a:t>(slice)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06597"/>
            <a:ext cx="662473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array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 = (  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①  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`result =&gt;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`array =&gt;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9B450F4-A8FA-4531-A77C-AA19F9423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204864"/>
            <a:ext cx="2710892" cy="127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7BF895B-8B50-DE7F-F619-A4A8FD171028}"/>
              </a:ext>
            </a:extLst>
          </p:cNvPr>
          <p:cNvSpPr/>
          <p:nvPr/>
        </p:nvSpPr>
        <p:spPr>
          <a:xfrm>
            <a:off x="6128466" y="2782860"/>
            <a:ext cx="1440160" cy="48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433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56676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7.html)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주어진 배열 요소 중 첫번째와 두번째 요소를 제외한 새로운 배열 생성하기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/>
              <a:t>- </a:t>
            </a:r>
            <a:r>
              <a:rPr lang="ko-KR" altLang="en-US"/>
              <a:t>원본 데이터 수정 </a:t>
            </a:r>
            <a:r>
              <a:rPr lang="en-US" altLang="ko-KR"/>
              <a:t>(splice)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06597"/>
            <a:ext cx="662473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array = 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 = (   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①  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`result =&gt; 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`array =&gt; 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B1C8C50-25D0-92A4-8C92-EEFFB0E8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2204864"/>
            <a:ext cx="2710892" cy="127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578B23D-3A78-5150-D7EC-014D4CBD6E20}"/>
              </a:ext>
            </a:extLst>
          </p:cNvPr>
          <p:cNvSpPr/>
          <p:nvPr/>
        </p:nvSpPr>
        <p:spPr>
          <a:xfrm>
            <a:off x="6128466" y="2782860"/>
            <a:ext cx="1440160" cy="485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652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36651" cy="170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</a:t>
            </a:r>
            <a:r>
              <a:rPr lang="en-US" altLang="ko-KR"/>
              <a:t>● innerHTML (innerText)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-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document.getElementById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등을 사용하여 요소 선택 후</a:t>
            </a:r>
            <a:endParaRPr kumimoji="0" lang="ko-KR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  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(innerText)</a:t>
            </a:r>
            <a: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을 사용하여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문자열 입력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C3CC2-303E-4DE3-839B-F30AE88A651F}"/>
              </a:ext>
            </a:extLst>
          </p:cNvPr>
          <p:cNvSpPr txBox="1"/>
          <p:nvPr/>
        </p:nvSpPr>
        <p:spPr>
          <a:xfrm>
            <a:off x="683568" y="2034721"/>
            <a:ext cx="8064896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 First Web Page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 First Paragraph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73D9E6-5E09-4022-987C-43C5901B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491" y="5013176"/>
            <a:ext cx="2943225" cy="14287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E68463-7540-88C9-4859-D85CE220A42A}"/>
              </a:ext>
            </a:extLst>
          </p:cNvPr>
          <p:cNvSpPr txBox="1"/>
          <p:nvPr/>
        </p:nvSpPr>
        <p:spPr>
          <a:xfrm>
            <a:off x="6897934" y="1757722"/>
            <a:ext cx="1858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01-04-innerHTML.html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4470921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63006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정렬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sort : </a:t>
            </a:r>
            <a:r>
              <a:rPr lang="ko-KR" altLang="en-US" dirty="0"/>
              <a:t>요소 값을 기준으로 정렬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원본 데이터를 정렬하고</a:t>
            </a:r>
            <a:r>
              <a:rPr lang="en-US" altLang="ko-KR" dirty="0"/>
              <a:t>, </a:t>
            </a:r>
            <a:r>
              <a:rPr lang="ko-KR" altLang="en-US" dirty="0"/>
              <a:t>새로운 배열도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782108"/>
            <a:ext cx="712879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`old array: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`new array: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newArray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1412776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compareFn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 (</a:t>
            </a:r>
            <a:r>
              <a:rPr lang="fr-F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F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fr-F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BF65670-B6C7-4A5F-8D17-DA61B3F71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58" y="3140968"/>
            <a:ext cx="2647950" cy="1647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81FD554-2CEA-8C36-7E94-39B4D16F4DC7}"/>
              </a:ext>
            </a:extLst>
          </p:cNvPr>
          <p:cNvSpPr/>
          <p:nvPr/>
        </p:nvSpPr>
        <p:spPr>
          <a:xfrm>
            <a:off x="6876256" y="3939701"/>
            <a:ext cx="864096" cy="521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E27DBE-DACE-0C18-1AA4-61CB5B4AD66B}"/>
              </a:ext>
            </a:extLst>
          </p:cNvPr>
          <p:cNvSpPr txBox="1"/>
          <p:nvPr/>
        </p:nvSpPr>
        <p:spPr>
          <a:xfrm>
            <a:off x="6793804" y="1124744"/>
            <a:ext cx="1962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06-17-</a:t>
            </a:r>
            <a:r>
              <a:rPr lang="ko-KR" altLang="en-US" sz="1200" b="1"/>
              <a:t>배열</a:t>
            </a:r>
            <a:r>
              <a:rPr lang="en-US" altLang="ko-KR" sz="1200" b="1"/>
              <a:t>API-sort.html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24652243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1202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정렬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sort : </a:t>
            </a:r>
            <a:r>
              <a:rPr lang="ko-KR" altLang="en-US" dirty="0"/>
              <a:t>요소 값을 기준으로 정렬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/>
              <a:t>비교 연산으로 역순 정렬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782108"/>
            <a:ext cx="712879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orderArray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orderArray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`next: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prev: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`prev - next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`ordered array: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orderArray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1412776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compareFn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 (</a:t>
            </a:r>
            <a:r>
              <a:rPr lang="fr-F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fr-F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fr-FR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fr-F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E6D156E-F7E4-4D5B-B953-4E1EA6F6FCD6}"/>
              </a:ext>
            </a:extLst>
          </p:cNvPr>
          <p:cNvSpPr/>
          <p:nvPr/>
        </p:nvSpPr>
        <p:spPr>
          <a:xfrm>
            <a:off x="3923928" y="3066519"/>
            <a:ext cx="3325007" cy="218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(*) </a:t>
            </a:r>
            <a:r>
              <a:rPr lang="ko-KR" altLang="en-US" sz="1200" b="1" dirty="0">
                <a:solidFill>
                  <a:srgbClr val="FF0000"/>
                </a:solidFill>
              </a:rPr>
              <a:t>비교 연산 결과가 음수인 경우 위치 변경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F0D7D-0B68-0929-BBBB-E975C0EC040C}"/>
              </a:ext>
            </a:extLst>
          </p:cNvPr>
          <p:cNvSpPr txBox="1"/>
          <p:nvPr/>
        </p:nvSpPr>
        <p:spPr>
          <a:xfrm>
            <a:off x="6202552" y="1124744"/>
            <a:ext cx="2553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06-18-</a:t>
            </a:r>
            <a:r>
              <a:rPr lang="ko-KR" altLang="en-US" sz="1200" b="1"/>
              <a:t>배열</a:t>
            </a:r>
            <a:r>
              <a:rPr lang="en-US" altLang="ko-KR" sz="1200" b="1"/>
              <a:t>API-sort-custom.html</a:t>
            </a:r>
            <a:endParaRPr lang="ko-KR" altLang="en-US" sz="12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FFBF44A-9BC1-77D3-9713-9EC01093A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3717032"/>
            <a:ext cx="1829197" cy="2460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089841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630067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정렬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reverse : </a:t>
            </a:r>
            <a:r>
              <a:rPr lang="ko-KR" altLang="en-US" dirty="0"/>
              <a:t>인덱스를 기준으로 역순 정렬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원본 데이터를 정렬하고</a:t>
            </a:r>
            <a:r>
              <a:rPr lang="en-US" altLang="ko-KR" dirty="0"/>
              <a:t>, </a:t>
            </a:r>
            <a:r>
              <a:rPr lang="ko-KR" altLang="en-US" dirty="0"/>
              <a:t>새로운 배열도 생성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782108"/>
            <a:ext cx="712879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`old array: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`new array: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newArray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1412776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reverse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2205309B-4E07-4377-8C83-41179E863C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033" y="3755352"/>
            <a:ext cx="3000375" cy="165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19016DA-20AC-0FA8-9E86-928921C7ED88}"/>
              </a:ext>
            </a:extLst>
          </p:cNvPr>
          <p:cNvSpPr/>
          <p:nvPr/>
        </p:nvSpPr>
        <p:spPr>
          <a:xfrm>
            <a:off x="6524605" y="4563610"/>
            <a:ext cx="864096" cy="521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5FCBD-CA3D-FEAF-0321-C8A0F59755E3}"/>
              </a:ext>
            </a:extLst>
          </p:cNvPr>
          <p:cNvSpPr txBox="1"/>
          <p:nvPr/>
        </p:nvSpPr>
        <p:spPr>
          <a:xfrm>
            <a:off x="6554828" y="1124744"/>
            <a:ext cx="2201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06-19-</a:t>
            </a:r>
            <a:r>
              <a:rPr lang="ko-KR" altLang="en-US" sz="1200" b="1"/>
              <a:t>배열</a:t>
            </a:r>
            <a:r>
              <a:rPr lang="en-US" altLang="ko-KR" sz="1200" b="1"/>
              <a:t>API-reverse.html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91293579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56540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8.html)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정렬 연습문제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b="1">
                <a:solidFill>
                  <a:srgbClr val="FF0000"/>
                </a:solidFill>
                <a:latin typeface="Consolas" panose="020B0609020204030204" pitchFamily="49" charset="0"/>
              </a:rPr>
              <a:t>홀수 오름차순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b="1">
                <a:solidFill>
                  <a:srgbClr val="FF0000"/>
                </a:solidFill>
                <a:latin typeface="Consolas" panose="020B0609020204030204" pitchFamily="49" charset="0"/>
              </a:rPr>
              <a:t>짝수 내림차순 정렬</a:t>
            </a:r>
            <a:endParaRPr lang="en-US" altLang="ko-KR" b="1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newArray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80C6CB8-277B-4F03-4D53-4B4A64CFF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419" y="3125341"/>
            <a:ext cx="3095625" cy="44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849526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28514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map : </a:t>
            </a:r>
            <a:r>
              <a:rPr lang="ko-KR" altLang="en-US" dirty="0"/>
              <a:t>모든 요소에 접근하여 제어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422068"/>
            <a:ext cx="7128792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`old array: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`new array: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newArr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1052736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callbackfn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15E14A2-A060-4995-B202-71D8DF6AE3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3502564"/>
            <a:ext cx="2496319" cy="26627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589F6-084D-DD9A-8121-1D4DD2C8947C}"/>
              </a:ext>
            </a:extLst>
          </p:cNvPr>
          <p:cNvSpPr txBox="1"/>
          <p:nvPr/>
        </p:nvSpPr>
        <p:spPr>
          <a:xfrm>
            <a:off x="6761679" y="764704"/>
            <a:ext cx="1994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06-20-</a:t>
            </a:r>
            <a:r>
              <a:rPr lang="ko-KR" altLang="en-US" sz="1200" b="1"/>
              <a:t>배열</a:t>
            </a:r>
            <a:r>
              <a:rPr lang="en-US" altLang="ko-KR" sz="1200" b="1"/>
              <a:t>API-map.html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04676921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53034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Array API - </a:t>
            </a:r>
            <a:r>
              <a:rPr lang="ko-KR" altLang="en-US" dirty="0"/>
              <a:t>기능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reduce : </a:t>
            </a:r>
            <a:r>
              <a:rPr lang="ko-KR" altLang="en-US" dirty="0"/>
              <a:t>모든 요소에 접근하여 제어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AC9E22-C486-4F0C-8A49-A835722EBABC}"/>
              </a:ext>
            </a:extLst>
          </p:cNvPr>
          <p:cNvSpPr txBox="1"/>
          <p:nvPr/>
        </p:nvSpPr>
        <p:spPr>
          <a:xfrm>
            <a:off x="1115616" y="1699067"/>
            <a:ext cx="7128792" cy="25822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78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7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78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78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78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78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78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sz="178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8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78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78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altLang="ko-KR" sz="178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78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ko-KR" sz="178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78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sz="178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78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78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cv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`array: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`result: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9835FA-938C-43D7-B5DF-C338B6889631}"/>
              </a:ext>
            </a:extLst>
          </p:cNvPr>
          <p:cNvSpPr txBox="1"/>
          <p:nvPr/>
        </p:nvSpPr>
        <p:spPr>
          <a:xfrm>
            <a:off x="1115616" y="1052736"/>
            <a:ext cx="71287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reduce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callbackfn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ko-KR" b="0" i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previousValue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i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currentValue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i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currentIndex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i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array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 i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0337917-3AD4-42BA-861E-AD3B73F80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052338"/>
            <a:ext cx="2922146" cy="3116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DDBD99-2CCE-95CC-9CD5-F38E7110C4DE}"/>
              </a:ext>
            </a:extLst>
          </p:cNvPr>
          <p:cNvSpPr txBox="1"/>
          <p:nvPr/>
        </p:nvSpPr>
        <p:spPr>
          <a:xfrm>
            <a:off x="6589324" y="764704"/>
            <a:ext cx="21668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06-21-</a:t>
            </a:r>
            <a:r>
              <a:rPr lang="ko-KR" altLang="en-US" sz="1200" b="1"/>
              <a:t>배열</a:t>
            </a:r>
            <a:r>
              <a:rPr lang="en-US" altLang="ko-KR" sz="1200" b="1"/>
              <a:t>API-reduce.html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9883417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39309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9.html)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학생들의 점수만 요소로 가지는 새로운 배열 생성하기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age, enrolled, score)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 = name;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age;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.enrolled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enrolled;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score;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students = [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31E000-775D-4EEF-A88D-0D0CF245B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4983519"/>
            <a:ext cx="3430972" cy="1332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15331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7332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10.html)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점수가 </a:t>
            </a:r>
            <a:r>
              <a:rPr lang="en-US" altLang="ko-KR" dirty="0"/>
              <a:t>50</a:t>
            </a:r>
            <a:r>
              <a:rPr lang="ko-KR" altLang="en-US" dirty="0"/>
              <a:t>점 이상인 학생의 이름을 결과와 같이 </a:t>
            </a:r>
            <a:r>
              <a:rPr lang="ko-KR" altLang="en-US"/>
              <a:t>문자열로 출력하기</a:t>
            </a:r>
            <a:endParaRPr lang="en-US" altLang="ko-KR"/>
          </a:p>
          <a:p>
            <a:r>
              <a:rPr lang="en-US" altLang="ko-KR"/>
              <a:t>        (filter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join)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340768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age, enrolled, score)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 = name;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age;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.enrolled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enrolled;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score;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students = [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Student(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8A6E726-2DAE-49C3-AF6E-AD8A69B50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337" y="5084029"/>
            <a:ext cx="3310155" cy="1285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90547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402650" cy="12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(06-</a:t>
            </a:r>
            <a:r>
              <a:rPr lang="ko-KR" altLang="en-US"/>
              <a:t>연습문제</a:t>
            </a:r>
            <a:r>
              <a:rPr lang="en-US" altLang="ko-KR"/>
              <a:t>11.html)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모든 학생의 점수 합과 평균 구하기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reduce(</a:t>
            </a:r>
            <a:r>
              <a:rPr lang="en-US" altLang="ko-KR" b="0" i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callbackfn</a:t>
            </a:r>
            <a:r>
              <a:rPr lang="en-US" altLang="ko-KR" b="0" i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1" i="0" u="sng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initValue</a:t>
            </a:r>
            <a:r>
              <a:rPr lang="en-US" altLang="ko-KR" dirty="0"/>
              <a:t>) : </a:t>
            </a:r>
            <a:r>
              <a:rPr lang="ko-KR" altLang="en-US" sz="1400" b="1" u="sng" dirty="0"/>
              <a:t>초기값을 </a:t>
            </a:r>
            <a:r>
              <a:rPr lang="en-US" altLang="ko-KR" sz="1400" b="1" u="sng" dirty="0"/>
              <a:t>0</a:t>
            </a:r>
            <a:r>
              <a:rPr lang="ko-KR" altLang="en-US" sz="1400" b="1" u="sng" dirty="0"/>
              <a:t>으로 지정</a:t>
            </a:r>
            <a:endParaRPr lang="en-US" altLang="ko-KR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12776"/>
            <a:ext cx="6624736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result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students.reduce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 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합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=&gt;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   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②  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C5761C-8D51-4C75-A24F-5105AF4DC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852936"/>
            <a:ext cx="4391025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41954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3831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데이터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GET / POST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Query Parameter / Form Data / JSON Data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3C36141-E5F0-4542-B6F3-7DEC5BCD2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28800"/>
            <a:ext cx="6984776" cy="283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3011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147004" cy="21158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● </a:t>
            </a:r>
            <a:r>
              <a:rPr lang="en-US" altLang="ko-KR" dirty="0" err="1"/>
              <a:t>document.write</a:t>
            </a:r>
            <a:r>
              <a:rPr lang="en-US" altLang="ko-KR" dirty="0"/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       - 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테스트 목적으로 사용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        - Popup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창에 내용을 동적으로 보여주기 위해 사용</a:t>
            </a:r>
            <a:endParaRPr lang="en-US" altLang="ko-K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        -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기존 내용이 모두 삭제되므로 주의해서 사용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0B53C2-36DB-4A21-8F87-C00BADB3E30B}"/>
              </a:ext>
            </a:extLst>
          </p:cNvPr>
          <p:cNvSpPr txBox="1"/>
          <p:nvPr/>
        </p:nvSpPr>
        <p:spPr>
          <a:xfrm>
            <a:off x="683568" y="2296893"/>
            <a:ext cx="8064896" cy="2554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openPopup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팝업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계산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openPopup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popup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'width=300px height=150px'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popup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'&lt;h1&gt;Popup&lt;/h1&gt;'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E1434-EF6B-8FB8-D162-9F798BCA04EC}"/>
              </a:ext>
            </a:extLst>
          </p:cNvPr>
          <p:cNvSpPr txBox="1"/>
          <p:nvPr/>
        </p:nvSpPr>
        <p:spPr>
          <a:xfrm>
            <a:off x="7338953" y="2036465"/>
            <a:ext cx="1417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01-05-write.html</a:t>
            </a:r>
            <a:endParaRPr lang="ko-KR" altLang="en-US" sz="12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CF1225-C862-5278-FF70-0287C98B1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4437112"/>
            <a:ext cx="3248025" cy="2038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92539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3831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데이터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GET / POST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Query Parameter / Form Data / JSON Data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A90FCB8-F1C7-44F4-875C-73DF1C726AA4}"/>
              </a:ext>
            </a:extLst>
          </p:cNvPr>
          <p:cNvSpPr/>
          <p:nvPr/>
        </p:nvSpPr>
        <p:spPr>
          <a:xfrm>
            <a:off x="1115616" y="2276872"/>
            <a:ext cx="12961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Client</a:t>
            </a:r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0EF79AB-B717-48B5-B9BF-9F390B9C3B3E}"/>
              </a:ext>
            </a:extLst>
          </p:cNvPr>
          <p:cNvSpPr/>
          <p:nvPr/>
        </p:nvSpPr>
        <p:spPr>
          <a:xfrm>
            <a:off x="6660232" y="2276872"/>
            <a:ext cx="1296144" cy="72008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0C5F9A90-D1E5-458E-AAD9-5D5D54B569BD}"/>
              </a:ext>
            </a:extLst>
          </p:cNvPr>
          <p:cNvSpPr/>
          <p:nvPr/>
        </p:nvSpPr>
        <p:spPr>
          <a:xfrm>
            <a:off x="2591780" y="2528900"/>
            <a:ext cx="38884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D7D27-DF2A-4B41-AC41-2E498614B693}"/>
              </a:ext>
            </a:extLst>
          </p:cNvPr>
          <p:cNvSpPr txBox="1"/>
          <p:nvPr/>
        </p:nvSpPr>
        <p:spPr>
          <a:xfrm>
            <a:off x="2491544" y="2755121"/>
            <a:ext cx="40211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http://127.0.0.1:8000/first/req/</a:t>
            </a:r>
            <a:r>
              <a:rPr lang="ko-KR" altLang="en-US" sz="1200" b="1">
                <a:solidFill>
                  <a:schemeClr val="accent5"/>
                </a:solidFill>
              </a:rPr>
              <a:t>get/?a=10&amp;b=20&amp;c=30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106BFFCC-E72A-4579-825D-1A4FFF3CF31C}"/>
              </a:ext>
            </a:extLst>
          </p:cNvPr>
          <p:cNvSpPr/>
          <p:nvPr/>
        </p:nvSpPr>
        <p:spPr>
          <a:xfrm>
            <a:off x="1115616" y="4185920"/>
            <a:ext cx="129614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Client</a:t>
            </a:r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A4AE4BA-312B-4C21-8640-70127CC070BF}"/>
              </a:ext>
            </a:extLst>
          </p:cNvPr>
          <p:cNvSpPr/>
          <p:nvPr/>
        </p:nvSpPr>
        <p:spPr>
          <a:xfrm>
            <a:off x="6660232" y="4185920"/>
            <a:ext cx="1296144" cy="72008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Server</a:t>
            </a:r>
            <a:endParaRPr lang="ko-KR" altLang="en-US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5DDB312A-0BF1-4BF0-8273-D088A23F9A4E}"/>
              </a:ext>
            </a:extLst>
          </p:cNvPr>
          <p:cNvSpPr/>
          <p:nvPr/>
        </p:nvSpPr>
        <p:spPr>
          <a:xfrm>
            <a:off x="2591780" y="4437948"/>
            <a:ext cx="3888432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DFDCE4-2819-4391-8751-B8ACB962AF89}"/>
              </a:ext>
            </a:extLst>
          </p:cNvPr>
          <p:cNvSpPr txBox="1"/>
          <p:nvPr/>
        </p:nvSpPr>
        <p:spPr>
          <a:xfrm>
            <a:off x="2491544" y="4664169"/>
            <a:ext cx="40211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http://127.0.0.1:8000/first/req/</a:t>
            </a:r>
            <a:r>
              <a:rPr lang="en-US" altLang="ko-KR" sz="1200" b="1">
                <a:solidFill>
                  <a:schemeClr val="accent5"/>
                </a:solidFill>
              </a:rPr>
              <a:t>post</a:t>
            </a:r>
            <a:r>
              <a:rPr lang="ko-KR" altLang="en-US" sz="1200" b="1">
                <a:solidFill>
                  <a:schemeClr val="accent5"/>
                </a:solidFill>
              </a:rPr>
              <a:t>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5ED0C8-9756-49FE-B31A-1DE850FCE1F6}"/>
              </a:ext>
            </a:extLst>
          </p:cNvPr>
          <p:cNvSpPr txBox="1"/>
          <p:nvPr/>
        </p:nvSpPr>
        <p:spPr>
          <a:xfrm>
            <a:off x="4095912" y="2090534"/>
            <a:ext cx="6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GET</a:t>
            </a:r>
            <a:endParaRPr lang="ko-KR" altLang="en-US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B4680E-A176-4B4D-9976-0A6DE4B6205D}"/>
              </a:ext>
            </a:extLst>
          </p:cNvPr>
          <p:cNvSpPr txBox="1"/>
          <p:nvPr/>
        </p:nvSpPr>
        <p:spPr>
          <a:xfrm>
            <a:off x="4016659" y="3995772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/>
              <a:t>POST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9549134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950492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데이터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GET / POST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Query Parameter (GET)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Form Data (POST)                        - JSON Data (POST)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EF387CB-AE25-483E-B979-6C3DBE451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445689"/>
            <a:ext cx="3528392" cy="227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C7087A4-06CA-45E6-9B73-E2030EE8A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503" y="4293096"/>
            <a:ext cx="3528392" cy="227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B6EEBA3-4755-4B43-8EF0-DED487F75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4293096"/>
            <a:ext cx="3528392" cy="227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76EE19D-A01D-44D3-9443-3F1E1A3D0C60}"/>
              </a:ext>
            </a:extLst>
          </p:cNvPr>
          <p:cNvSpPr/>
          <p:nvPr/>
        </p:nvSpPr>
        <p:spPr>
          <a:xfrm>
            <a:off x="1187624" y="1642085"/>
            <a:ext cx="3331036" cy="337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7A48638-19F3-47E4-BDD2-7A6CF7583131}"/>
              </a:ext>
            </a:extLst>
          </p:cNvPr>
          <p:cNvSpPr/>
          <p:nvPr/>
        </p:nvSpPr>
        <p:spPr>
          <a:xfrm>
            <a:off x="1162457" y="4482832"/>
            <a:ext cx="3331036" cy="337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8C1732-52AB-42CB-8754-20B2E99FE107}"/>
              </a:ext>
            </a:extLst>
          </p:cNvPr>
          <p:cNvSpPr/>
          <p:nvPr/>
        </p:nvSpPr>
        <p:spPr>
          <a:xfrm>
            <a:off x="5150367" y="4482832"/>
            <a:ext cx="3331036" cy="3375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C19CEE-3934-4B50-9EFD-6E89AF812777}"/>
              </a:ext>
            </a:extLst>
          </p:cNvPr>
          <p:cNvSpPr/>
          <p:nvPr/>
        </p:nvSpPr>
        <p:spPr>
          <a:xfrm>
            <a:off x="1131421" y="2873841"/>
            <a:ext cx="1078379" cy="199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AF4F91-DA96-48E8-BB69-5FC744A4E5BE}"/>
              </a:ext>
            </a:extLst>
          </p:cNvPr>
          <p:cNvSpPr/>
          <p:nvPr/>
        </p:nvSpPr>
        <p:spPr>
          <a:xfrm>
            <a:off x="1106021" y="5723321"/>
            <a:ext cx="494180" cy="199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69F26B7-B030-435C-B919-46D80A0F6D6D}"/>
              </a:ext>
            </a:extLst>
          </p:cNvPr>
          <p:cNvSpPr/>
          <p:nvPr/>
        </p:nvSpPr>
        <p:spPr>
          <a:xfrm>
            <a:off x="5096377" y="5723321"/>
            <a:ext cx="735464" cy="19925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85949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487673" cy="4470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데이터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Query Parameter </a:t>
            </a:r>
            <a:r>
              <a:rPr lang="en-US" altLang="ko-KR">
                <a:sym typeface="Wingdings" panose="05000000000000000000" pitchFamily="2" charset="2"/>
              </a:rPr>
              <a:t> GET + ?</a:t>
            </a:r>
          </a:p>
          <a:p>
            <a:r>
              <a:rPr lang="en-US" altLang="ko-KR">
                <a:sym typeface="Wingdings" panose="05000000000000000000" pitchFamily="2" charset="2"/>
              </a:rPr>
              <a:t>        ex) /req/get/?desc=</a:t>
            </a:r>
            <a:r>
              <a:rPr lang="en-US" altLang="ko-KR" err="1">
                <a:sym typeface="Wingdings" panose="05000000000000000000" pitchFamily="2" charset="2"/>
              </a:rPr>
              <a:t>xyz&amp;page</a:t>
            </a:r>
            <a:r>
              <a:rPr lang="en-US" altLang="ko-KR">
                <a:sym typeface="Wingdings" panose="05000000000000000000" pitchFamily="2" charset="2"/>
              </a:rPr>
              <a:t>=3&amp;title=</a:t>
            </a:r>
            <a:r>
              <a:rPr lang="en-US" altLang="ko-KR" err="1">
                <a:sym typeface="Wingdings" panose="05000000000000000000" pitchFamily="2" charset="2"/>
              </a:rPr>
              <a:t>qwe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200000"/>
              </a:lnSpc>
            </a:pPr>
            <a:r>
              <a:rPr lang="en-US" altLang="ko-KR"/>
              <a:t>    ● Form Data </a:t>
            </a:r>
            <a:r>
              <a:rPr lang="en-US" altLang="ko-KR">
                <a:sym typeface="Wingdings" panose="05000000000000000000" pitchFamily="2" charset="2"/>
              </a:rPr>
              <a:t> POST + </a:t>
            </a:r>
            <a:r>
              <a:rPr lang="en-US" altLang="ko-KR" err="1">
                <a:sym typeface="Wingdings" panose="05000000000000000000" pitchFamily="2" charset="2"/>
              </a:rPr>
              <a:t>FormData</a:t>
            </a:r>
            <a:r>
              <a:rPr lang="en-US" altLang="ko-KR">
                <a:sym typeface="Wingdings" panose="05000000000000000000" pitchFamily="2" charset="2"/>
              </a:rPr>
              <a:t>()</a:t>
            </a:r>
          </a:p>
          <a:p>
            <a:r>
              <a:rPr lang="en-US" altLang="ko-KR">
                <a:sym typeface="Wingdings" panose="05000000000000000000" pitchFamily="2" charset="2"/>
              </a:rPr>
              <a:t>        ex) /req/post/</a:t>
            </a: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/>
              <a:t>    ● JSON Data </a:t>
            </a:r>
            <a:r>
              <a:rPr lang="en-US" altLang="ko-KR">
                <a:sym typeface="Wingdings" panose="05000000000000000000" pitchFamily="2" charset="2"/>
              </a:rPr>
              <a:t> POST + JSON String + application/json</a:t>
            </a:r>
          </a:p>
          <a:p>
            <a:r>
              <a:rPr lang="en-US" altLang="ko-KR">
                <a:sym typeface="Wingdings" panose="05000000000000000000" pitchFamily="2" charset="2"/>
              </a:rPr>
              <a:t>        ex) /req/json/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078CD-227C-478F-AF1E-DAF24669E393}"/>
              </a:ext>
            </a:extLst>
          </p:cNvPr>
          <p:cNvSpPr txBox="1"/>
          <p:nvPr/>
        </p:nvSpPr>
        <p:spPr>
          <a:xfrm>
            <a:off x="1403648" y="2204864"/>
            <a:ext cx="669674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A28D8B-0F9F-4AF2-ACBD-9241A46BE127}"/>
              </a:ext>
            </a:extLst>
          </p:cNvPr>
          <p:cNvSpPr txBox="1"/>
          <p:nvPr/>
        </p:nvSpPr>
        <p:spPr>
          <a:xfrm>
            <a:off x="1403648" y="4133979"/>
            <a:ext cx="669674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'a'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 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'application/json'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3845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549695" cy="378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데이터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GET :</a:t>
            </a:r>
            <a:r>
              <a:rPr lang="en-US" altLang="ko-KR">
                <a:sym typeface="Wingdings" panose="05000000000000000000" pitchFamily="2" charset="2"/>
              </a:rPr>
              <a:t> ? </a:t>
            </a:r>
            <a:r>
              <a:rPr lang="ko-KR" altLang="en-US">
                <a:sym typeface="Wingdings" panose="05000000000000000000" pitchFamily="2" charset="2"/>
              </a:rPr>
              <a:t>기호 다음 </a:t>
            </a:r>
            <a:r>
              <a:rPr lang="en-US" altLang="ko-KR">
                <a:sym typeface="Wingdings" panose="05000000000000000000" pitchFamily="2" charset="2"/>
              </a:rPr>
              <a:t>name=value </a:t>
            </a:r>
            <a:r>
              <a:rPr lang="ko-KR" altLang="en-US">
                <a:sym typeface="Wingdings" panose="05000000000000000000" pitchFamily="2" charset="2"/>
              </a:rPr>
              <a:t>형식으로 입력 </a:t>
            </a:r>
            <a:r>
              <a:rPr lang="en-US" altLang="ko-KR">
                <a:sym typeface="Wingdings" panose="05000000000000000000" pitchFamily="2" charset="2"/>
              </a:rPr>
              <a:t>(Query Parameter)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POST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Form Data </a:t>
            </a:r>
            <a:r>
              <a:rPr lang="en-US" altLang="ko-KR">
                <a:sym typeface="Wingdings" panose="05000000000000000000" pitchFamily="2" charset="2"/>
              </a:rPr>
              <a:t>: FormData </a:t>
            </a:r>
            <a:r>
              <a:rPr lang="ko-KR" altLang="en-US">
                <a:sym typeface="Wingdings" panose="05000000000000000000" pitchFamily="2" charset="2"/>
              </a:rPr>
              <a:t>객체 생성 후 데이터 입력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- JSON Data ( Content-Type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: application/json 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</a:t>
            </a:r>
            <a:r>
              <a:rPr lang="ko-KR" altLang="en-US">
                <a:sym typeface="Wingdings" panose="05000000000000000000" pitchFamily="2" charset="2"/>
              </a:rPr>
              <a:t>ㆍ</a:t>
            </a:r>
            <a:r>
              <a:rPr lang="en-US" altLang="ko-KR">
                <a:sym typeface="Wingdings" panose="05000000000000000000" pitchFamily="2" charset="2"/>
              </a:rPr>
              <a:t>JSON </a:t>
            </a:r>
            <a:r>
              <a:rPr lang="ko-KR" altLang="en-US">
                <a:sym typeface="Wingdings" panose="05000000000000000000" pitchFamily="2" charset="2"/>
              </a:rPr>
              <a:t>문자열 데이터 입력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   1) FormData  JSON </a:t>
            </a:r>
            <a:r>
              <a:rPr lang="ko-KR" altLang="en-US">
                <a:sym typeface="Wingdings" panose="05000000000000000000" pitchFamily="2" charset="2"/>
              </a:rPr>
              <a:t>문자열 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   2) Object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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JSON </a:t>
            </a:r>
            <a:r>
              <a:rPr lang="ko-KR" altLang="en-US">
                <a:sym typeface="Wingdings" panose="05000000000000000000" pitchFamily="2" charset="2"/>
              </a:rPr>
              <a:t>문자열</a:t>
            </a:r>
            <a:endParaRPr lang="en-US" altLang="ko-KR">
              <a:sym typeface="Wingdings" panose="05000000000000000000" pitchFamily="2" charset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6B8258-EB9F-41C4-8012-5B1A7C8EB3A1}"/>
              </a:ext>
            </a:extLst>
          </p:cNvPr>
          <p:cNvSpPr txBox="1"/>
          <p:nvPr/>
        </p:nvSpPr>
        <p:spPr>
          <a:xfrm>
            <a:off x="1874402" y="3125341"/>
            <a:ext cx="457661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fromEntries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4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C60EF0-D0A5-4EC3-BBFF-D0B632718F05}"/>
              </a:ext>
            </a:extLst>
          </p:cNvPr>
          <p:cNvSpPr txBox="1"/>
          <p:nvPr/>
        </p:nvSpPr>
        <p:spPr>
          <a:xfrm>
            <a:off x="1874402" y="3933056"/>
            <a:ext cx="4576618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15839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7. JSON, Callback, AJAX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7-1. JSON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7-2. Callback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7-3. AJAX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653296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388013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JSON (JavaScript Object Notation)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JavaScript Object Notation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간단한 데이터 교환 형식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경량 텍스트 기반의 구조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읽기 쉬운 </a:t>
            </a:r>
            <a:r>
              <a:rPr lang="en-US" altLang="ko-KR" dirty="0"/>
              <a:t>key : value </a:t>
            </a:r>
            <a:r>
              <a:rPr lang="ko-KR" altLang="en-US" dirty="0"/>
              <a:t>형식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특정 언어에 제한적이지 않고 독립적인 방식</a:t>
            </a:r>
            <a:endParaRPr lang="en-US" altLang="ko-KR" dirty="0"/>
          </a:p>
        </p:txBody>
      </p:sp>
      <p:pic>
        <p:nvPicPr>
          <p:cNvPr id="4" name="그림 2">
            <a:extLst>
              <a:ext uri="{FF2B5EF4-FFF2-40B4-BE49-F238E27FC236}">
                <a16:creationId xmlns:a16="http://schemas.microsoft.com/office/drawing/2014/main" id="{A0168E32-8BC9-4078-9E86-DE09DB599A5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539552" y="2875417"/>
            <a:ext cx="3993339" cy="841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CustomShape 2">
            <a:extLst>
              <a:ext uri="{FF2B5EF4-FFF2-40B4-BE49-F238E27FC236}">
                <a16:creationId xmlns:a16="http://schemas.microsoft.com/office/drawing/2014/main" id="{E4A02097-B2DD-4E6E-BAC2-7FCA15C8B7DC}"/>
              </a:ext>
            </a:extLst>
          </p:cNvPr>
          <p:cNvSpPr/>
          <p:nvPr/>
        </p:nvSpPr>
        <p:spPr>
          <a:xfrm>
            <a:off x="539552" y="3944034"/>
            <a:ext cx="3600000" cy="17172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{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    "id" : "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</a:rPr>
              <a:t>ggoreb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",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    "age" : 20,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    "address" : "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</a:rPr>
              <a:t>seoul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"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}</a:t>
            </a:r>
            <a:endParaRPr lang="en-US" sz="1400" b="0" strike="noStrike" spc="-1" dirty="0">
              <a:latin typeface="굴림"/>
            </a:endParaRPr>
          </a:p>
        </p:txBody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id="{2284FC48-F8FD-4AB9-9894-CDFBCA8B44C4}"/>
              </a:ext>
            </a:extLst>
          </p:cNvPr>
          <p:cNvSpPr/>
          <p:nvPr/>
        </p:nvSpPr>
        <p:spPr>
          <a:xfrm>
            <a:off x="4784896" y="3944034"/>
            <a:ext cx="3819551" cy="106914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[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    "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</a:rPr>
              <a:t>seoul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", "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</a:rPr>
              <a:t>gwanak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", "</a:t>
            </a:r>
            <a:r>
              <a:rPr lang="en-US" sz="1400" b="1" strike="noStrike" spc="-1" dirty="0" err="1">
                <a:solidFill>
                  <a:srgbClr val="000000"/>
                </a:solidFill>
                <a:latin typeface="맑은 고딕"/>
              </a:rPr>
              <a:t>sillim</a:t>
            </a: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"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]</a:t>
            </a:r>
            <a:endParaRPr lang="en-US" sz="1400" b="0" strike="noStrike" spc="-1" dirty="0">
              <a:latin typeface="굴림"/>
            </a:endParaRPr>
          </a:p>
        </p:txBody>
      </p:sp>
      <p:pic>
        <p:nvPicPr>
          <p:cNvPr id="11" name="그림 1">
            <a:extLst>
              <a:ext uri="{FF2B5EF4-FFF2-40B4-BE49-F238E27FC236}">
                <a16:creationId xmlns:a16="http://schemas.microsoft.com/office/drawing/2014/main" id="{47FE1BF0-8853-4AA2-BBF6-52756EC01C07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788024" y="2875417"/>
            <a:ext cx="3993339" cy="8416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CustomShape 3">
            <a:extLst>
              <a:ext uri="{FF2B5EF4-FFF2-40B4-BE49-F238E27FC236}">
                <a16:creationId xmlns:a16="http://schemas.microsoft.com/office/drawing/2014/main" id="{D854B1C7-850F-48E0-83D8-3685F3470BC5}"/>
              </a:ext>
            </a:extLst>
          </p:cNvPr>
          <p:cNvSpPr/>
          <p:nvPr/>
        </p:nvSpPr>
        <p:spPr>
          <a:xfrm>
            <a:off x="4784897" y="5013176"/>
            <a:ext cx="3819551" cy="17172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3080" indent="-342720">
              <a:lnSpc>
                <a:spcPct val="150000"/>
              </a:lnSpc>
            </a:pPr>
            <a:r>
              <a:rPr lang="en-US" sz="1400" b="1" spc="-1" dirty="0">
                <a:solidFill>
                  <a:srgbClr val="000000"/>
                </a:solidFill>
                <a:latin typeface="맑은 고딕"/>
              </a:rPr>
              <a:t>{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    "id" : "ggoreb",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    "age" : 20,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trike="noStrike" spc="-1" dirty="0">
                <a:solidFill>
                  <a:srgbClr val="000000"/>
                </a:solidFill>
                <a:latin typeface="맑은 고딕"/>
              </a:rPr>
              <a:t>    "address" : ["seoul", "gwanak", "sillim"]</a:t>
            </a:r>
            <a:endParaRPr lang="en-US" sz="1400" b="0" strike="noStrike" spc="-1" dirty="0">
              <a:latin typeface="굴림"/>
            </a:endParaRPr>
          </a:p>
          <a:p>
            <a:pPr marL="343080" indent="-342720">
              <a:lnSpc>
                <a:spcPct val="150000"/>
              </a:lnSpc>
            </a:pPr>
            <a:r>
              <a:rPr lang="en-US" sz="1400" b="1" spc="-1" dirty="0">
                <a:solidFill>
                  <a:srgbClr val="000000"/>
                </a:solidFill>
                <a:latin typeface="맑은 고딕"/>
              </a:rPr>
              <a:t>}</a:t>
            </a:r>
            <a:endParaRPr lang="en-US" sz="1400" b="0" strike="noStrike" spc="-1" dirty="0">
              <a:latin typeface="굴림"/>
            </a:endParaRPr>
          </a:p>
        </p:txBody>
      </p:sp>
    </p:spTree>
    <p:extLst>
      <p:ext uri="{BB962C8B-B14F-4D97-AF65-F5344CB8AC3E}">
        <p14:creationId xmlns:p14="http://schemas.microsoft.com/office/powerpoint/2010/main" val="17901147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070602" cy="378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JSON (JavaScript Object Notation)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Object </a:t>
            </a:r>
            <a:r>
              <a:rPr lang="en-US" altLang="ko-KR" dirty="0">
                <a:sym typeface="Wingdings" panose="05000000000000000000" pitchFamily="2" charset="2"/>
              </a:rPr>
              <a:t> JSON (</a:t>
            </a:r>
            <a:r>
              <a:rPr lang="en-US" altLang="ko-KR" dirty="0" err="1">
                <a:sym typeface="Wingdings" panose="05000000000000000000" pitchFamily="2" charset="2"/>
              </a:rPr>
              <a:t>stringify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● JSON </a:t>
            </a:r>
            <a:r>
              <a:rPr lang="en-US" altLang="ko-KR" dirty="0">
                <a:sym typeface="Wingdings" panose="05000000000000000000" pitchFamily="2" charset="2"/>
              </a:rPr>
              <a:t> Object (parse)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2D5A68-2E91-462D-BD57-8DFA185D265B}"/>
              </a:ext>
            </a:extLst>
          </p:cNvPr>
          <p:cNvSpPr txBox="1"/>
          <p:nvPr/>
        </p:nvSpPr>
        <p:spPr>
          <a:xfrm>
            <a:off x="1115616" y="1052736"/>
            <a:ext cx="712879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126CCD-3830-417D-8428-77CCFF1E6634}"/>
              </a:ext>
            </a:extLst>
          </p:cNvPr>
          <p:cNvSpPr txBox="1"/>
          <p:nvPr/>
        </p:nvSpPr>
        <p:spPr>
          <a:xfrm>
            <a:off x="1115616" y="3933056"/>
            <a:ext cx="7128792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'banana'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9BD47BF-4440-4F05-A375-B042052E5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4933578"/>
            <a:ext cx="2797096" cy="1307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 descr="스크린샷이(가) 표시된 사진&#10;&#10;자동 생성된 설명">
            <a:extLst>
              <a:ext uri="{FF2B5EF4-FFF2-40B4-BE49-F238E27FC236}">
                <a16:creationId xmlns:a16="http://schemas.microsoft.com/office/drawing/2014/main" id="{C21FB7E2-1F90-4D10-909E-1CED3BAD14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2276873"/>
            <a:ext cx="2797096" cy="1307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E4A9D5-78FB-E62B-9578-D7A785FF090B}"/>
              </a:ext>
            </a:extLst>
          </p:cNvPr>
          <p:cNvSpPr txBox="1"/>
          <p:nvPr/>
        </p:nvSpPr>
        <p:spPr>
          <a:xfrm>
            <a:off x="6744944" y="763211"/>
            <a:ext cx="2011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07-01-json-stringify.html</a:t>
            </a:r>
            <a:endParaRPr lang="ko-KR" altLang="en-US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DDCCC1-48B7-0963-DFD1-FEB2A46F1B28}"/>
              </a:ext>
            </a:extLst>
          </p:cNvPr>
          <p:cNvSpPr txBox="1"/>
          <p:nvPr/>
        </p:nvSpPr>
        <p:spPr>
          <a:xfrm>
            <a:off x="6946923" y="3656057"/>
            <a:ext cx="1809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07-02-json-parse.html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20498041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76792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특정 시점에 호출되는 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일반적으로 함수의 매개변수로 전달하도록 설계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CA03E-F401-4A1C-8A41-2CFB20ABAFC8}"/>
              </a:ext>
            </a:extLst>
          </p:cNvPr>
          <p:cNvSpPr txBox="1"/>
          <p:nvPr/>
        </p:nvSpPr>
        <p:spPr>
          <a:xfrm>
            <a:off x="1115616" y="1412776"/>
            <a:ext cx="7128792" cy="2956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6F1449F-C36F-430A-86A1-FD279498D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113563"/>
            <a:ext cx="3514725" cy="196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BF75AFA-9848-42DF-BBED-F7AAD49F1734}"/>
              </a:ext>
            </a:extLst>
          </p:cNvPr>
          <p:cNvSpPr/>
          <p:nvPr/>
        </p:nvSpPr>
        <p:spPr>
          <a:xfrm>
            <a:off x="2587064" y="1974574"/>
            <a:ext cx="1282571" cy="278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E9589E-3912-494F-91B3-87EA8EB6EC7E}"/>
              </a:ext>
            </a:extLst>
          </p:cNvPr>
          <p:cNvSpPr/>
          <p:nvPr/>
        </p:nvSpPr>
        <p:spPr>
          <a:xfrm>
            <a:off x="2315394" y="3173896"/>
            <a:ext cx="1282571" cy="2784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86979D4-C95F-44C9-AC1A-5F7C7E412073}"/>
              </a:ext>
            </a:extLst>
          </p:cNvPr>
          <p:cNvSpPr/>
          <p:nvPr/>
        </p:nvSpPr>
        <p:spPr>
          <a:xfrm>
            <a:off x="3347865" y="2296292"/>
            <a:ext cx="1152128" cy="27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rgbClr val="FF0000"/>
                </a:solidFill>
              </a:rPr>
              <a:t>Callback </a:t>
            </a:r>
            <a:r>
              <a:rPr lang="ko-KR" altLang="en-US" sz="1200" b="1" dirty="0">
                <a:solidFill>
                  <a:srgbClr val="FF0000"/>
                </a:solidFill>
              </a:rPr>
              <a:t>함수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ED6768-1862-4986-6A5B-EB4ECC2F133D}"/>
              </a:ext>
            </a:extLst>
          </p:cNvPr>
          <p:cNvSpPr txBox="1"/>
          <p:nvPr/>
        </p:nvSpPr>
        <p:spPr>
          <a:xfrm>
            <a:off x="7120752" y="1135777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07-03-callback.html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7309113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9043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로그인 후 사용자 권한 확인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CA03E-F401-4A1C-8A41-2CFB20ABAFC8}"/>
              </a:ext>
            </a:extLst>
          </p:cNvPr>
          <p:cNvSpPr txBox="1"/>
          <p:nvPr/>
        </p:nvSpPr>
        <p:spPr>
          <a:xfrm>
            <a:off x="1115616" y="1052736"/>
            <a:ext cx="7128792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id, password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가입정보 인증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로그인 성공 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권한 확인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56CD71-E612-44C8-B9AA-8467FDDC626A}"/>
              </a:ext>
            </a:extLst>
          </p:cNvPr>
          <p:cNvGrpSpPr/>
          <p:nvPr/>
        </p:nvGrpSpPr>
        <p:grpSpPr>
          <a:xfrm>
            <a:off x="1455752" y="3718587"/>
            <a:ext cx="6822564" cy="2878765"/>
            <a:chOff x="1455752" y="3718587"/>
            <a:chExt cx="6822564" cy="2878765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0FD95BC-5559-4FF9-A2A1-5BB168F493D9}"/>
                </a:ext>
              </a:extLst>
            </p:cNvPr>
            <p:cNvSpPr/>
            <p:nvPr/>
          </p:nvSpPr>
          <p:spPr>
            <a:xfrm>
              <a:off x="1455752" y="4268147"/>
              <a:ext cx="1656184" cy="230425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A608F2-B3BD-4232-B394-E516DE109254}"/>
                </a:ext>
              </a:extLst>
            </p:cNvPr>
            <p:cNvSpPr txBox="1"/>
            <p:nvPr/>
          </p:nvSpPr>
          <p:spPr>
            <a:xfrm>
              <a:off x="1475157" y="3718587"/>
              <a:ext cx="161737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Client</a:t>
              </a:r>
            </a:p>
            <a:p>
              <a:pPr algn="ctr"/>
              <a:r>
                <a:rPr lang="en-US" altLang="ko-KR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ko-KR" altLang="en-US" sz="1400" b="0" dirty="0" err="1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웹브라우저</a:t>
              </a:r>
              <a:r>
                <a:rPr lang="en-US" altLang="ko-KR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BD998F13-EE08-4374-A7DC-C1D4FD6F8A37}"/>
                </a:ext>
              </a:extLst>
            </p:cNvPr>
            <p:cNvCxnSpPr/>
            <p:nvPr/>
          </p:nvCxnSpPr>
          <p:spPr>
            <a:xfrm>
              <a:off x="3111936" y="4844211"/>
              <a:ext cx="3096344" cy="0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DB2D1667-2A30-4D1E-B800-5C842B401E58}"/>
                </a:ext>
              </a:extLst>
            </p:cNvPr>
            <p:cNvSpPr/>
            <p:nvPr/>
          </p:nvSpPr>
          <p:spPr>
            <a:xfrm>
              <a:off x="6210948" y="4293096"/>
              <a:ext cx="1656184" cy="2304256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545CDC-D406-4A56-9024-6BE749B03AE2}"/>
                </a:ext>
              </a:extLst>
            </p:cNvPr>
            <p:cNvSpPr txBox="1"/>
            <p:nvPr/>
          </p:nvSpPr>
          <p:spPr>
            <a:xfrm>
              <a:off x="3491880" y="4536434"/>
              <a:ext cx="23364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b="0" dirty="0">
                  <a:effectLst/>
                </a:rPr>
                <a:t>id, password </a:t>
              </a:r>
              <a:r>
                <a:rPr lang="ko-KR" altLang="en-US" sz="1400" b="0" dirty="0">
                  <a:effectLst/>
                </a:rPr>
                <a:t>전송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8B515FD-9EA7-4925-889E-8BBF765DD7E9}"/>
                </a:ext>
              </a:extLst>
            </p:cNvPr>
            <p:cNvSpPr txBox="1"/>
            <p:nvPr/>
          </p:nvSpPr>
          <p:spPr>
            <a:xfrm>
              <a:off x="5758036" y="3743536"/>
              <a:ext cx="252028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1080"/>
                  </a:solidFill>
                  <a:latin typeface="Consolas" panose="020B0609020204030204" pitchFamily="49" charset="0"/>
                </a:rPr>
                <a:t>Server</a:t>
              </a:r>
            </a:p>
            <a:p>
              <a:pPr algn="ctr"/>
              <a:r>
                <a:rPr lang="en-US" altLang="ko-KR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(Flask, JSP, Node.js </a:t>
              </a:r>
              <a:r>
                <a:rPr lang="ko-KR" altLang="en-US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등</a:t>
              </a:r>
              <a:r>
                <a:rPr lang="en-US" altLang="ko-KR" sz="1400" b="0" dirty="0">
                  <a:solidFill>
                    <a:srgbClr val="001080"/>
                  </a:solidFill>
                  <a:effectLst/>
                  <a:latin typeface="Consolas" panose="020B0609020204030204" pitchFamily="49" charset="0"/>
                </a:rPr>
                <a:t>)</a:t>
              </a:r>
              <a:endPara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57491E43-A22C-45BB-AE47-0576C94ED1DA}"/>
                </a:ext>
              </a:extLst>
            </p:cNvPr>
            <p:cNvCxnSpPr/>
            <p:nvPr/>
          </p:nvCxnSpPr>
          <p:spPr>
            <a:xfrm>
              <a:off x="3111936" y="4988227"/>
              <a:ext cx="3096344" cy="0"/>
            </a:xfrm>
            <a:prstGeom prst="straightConnector1">
              <a:avLst/>
            </a:prstGeom>
            <a:ln w="3175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C6F82B16-F114-4FB8-81F9-2A70F3EC01CD}"/>
                </a:ext>
              </a:extLst>
            </p:cNvPr>
            <p:cNvSpPr/>
            <p:nvPr/>
          </p:nvSpPr>
          <p:spPr>
            <a:xfrm>
              <a:off x="1599768" y="4668020"/>
              <a:ext cx="1368152" cy="46422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loginUser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</a:t>
              </a:r>
              <a:endPara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76D65F5-0E65-4C07-A78F-25C17DDD85E9}"/>
                </a:ext>
              </a:extLst>
            </p:cNvPr>
            <p:cNvSpPr/>
            <p:nvPr/>
          </p:nvSpPr>
          <p:spPr>
            <a:xfrm>
              <a:off x="6354963" y="4668020"/>
              <a:ext cx="1368152" cy="46422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정보 확인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A443A27-135A-4747-9088-04E6C91A187D}"/>
                </a:ext>
              </a:extLst>
            </p:cNvPr>
            <p:cNvSpPr txBox="1"/>
            <p:nvPr/>
          </p:nvSpPr>
          <p:spPr>
            <a:xfrm>
              <a:off x="3491880" y="4998099"/>
              <a:ext cx="23364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0" dirty="0">
                  <a:effectLst/>
                </a:rPr>
                <a:t>인증 결과 전송</a:t>
              </a:r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5C60983-8E55-487D-A58B-86D5A3038E13}"/>
                </a:ext>
              </a:extLst>
            </p:cNvPr>
            <p:cNvCxnSpPr/>
            <p:nvPr/>
          </p:nvCxnSpPr>
          <p:spPr>
            <a:xfrm>
              <a:off x="3111936" y="5894714"/>
              <a:ext cx="3096344" cy="0"/>
            </a:xfrm>
            <a:prstGeom prst="straightConnector1">
              <a:avLst/>
            </a:prstGeom>
            <a:ln w="31750"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20EBD55-D68A-42B3-A6AF-26D32F02E5DD}"/>
                </a:ext>
              </a:extLst>
            </p:cNvPr>
            <p:cNvSpPr txBox="1"/>
            <p:nvPr/>
          </p:nvSpPr>
          <p:spPr>
            <a:xfrm>
              <a:off x="3491880" y="5586937"/>
              <a:ext cx="23364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0" dirty="0">
                  <a:effectLst/>
                </a:rPr>
                <a:t>인증</a:t>
              </a:r>
              <a:r>
                <a:rPr lang="en-US" altLang="ko-KR" sz="1400" b="0" dirty="0">
                  <a:effectLst/>
                </a:rPr>
                <a:t> </a:t>
              </a:r>
              <a:r>
                <a:rPr lang="ko-KR" altLang="en-US" sz="1400" b="0" dirty="0">
                  <a:effectLst/>
                </a:rPr>
                <a:t>성공 시 </a:t>
              </a:r>
              <a:r>
                <a:rPr lang="en-US" altLang="ko-KR" sz="1400" b="0" dirty="0">
                  <a:effectLst/>
                </a:rPr>
                <a:t>id </a:t>
              </a:r>
              <a:r>
                <a:rPr lang="ko-KR" altLang="en-US" sz="1400" b="0" dirty="0">
                  <a:effectLst/>
                </a:rPr>
                <a:t>전송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D22A9843-6ABF-4D77-B973-847BE91F1A68}"/>
                </a:ext>
              </a:extLst>
            </p:cNvPr>
            <p:cNvCxnSpPr/>
            <p:nvPr/>
          </p:nvCxnSpPr>
          <p:spPr>
            <a:xfrm>
              <a:off x="3111936" y="6038730"/>
              <a:ext cx="3096344" cy="0"/>
            </a:xfrm>
            <a:prstGeom prst="straightConnector1">
              <a:avLst/>
            </a:prstGeom>
            <a:ln w="31750"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EF8D71AC-DD78-48B4-9C56-EC1B2A196F54}"/>
                </a:ext>
              </a:extLst>
            </p:cNvPr>
            <p:cNvSpPr/>
            <p:nvPr/>
          </p:nvSpPr>
          <p:spPr>
            <a:xfrm>
              <a:off x="1599768" y="5718523"/>
              <a:ext cx="1368152" cy="46422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getRoles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()</a:t>
              </a:r>
              <a:endPara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FD5BAE-026F-40A1-8DA4-59E925245211}"/>
                </a:ext>
              </a:extLst>
            </p:cNvPr>
            <p:cNvSpPr/>
            <p:nvPr/>
          </p:nvSpPr>
          <p:spPr>
            <a:xfrm>
              <a:off x="6354963" y="5718523"/>
              <a:ext cx="1368152" cy="464223"/>
            </a:xfrm>
            <a:prstGeom prst="round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권한 확인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04F0816-53FE-436F-AF53-99664601675A}"/>
                </a:ext>
              </a:extLst>
            </p:cNvPr>
            <p:cNvSpPr txBox="1"/>
            <p:nvPr/>
          </p:nvSpPr>
          <p:spPr>
            <a:xfrm>
              <a:off x="3491880" y="6048602"/>
              <a:ext cx="233645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400" b="0" dirty="0">
                  <a:effectLst/>
                </a:rPr>
                <a:t>확인 결과 전송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6CE895E-521E-2B69-05AD-EA0D1A713DCA}"/>
              </a:ext>
            </a:extLst>
          </p:cNvPr>
          <p:cNvSpPr txBox="1"/>
          <p:nvPr/>
        </p:nvSpPr>
        <p:spPr>
          <a:xfrm>
            <a:off x="6793418" y="763211"/>
            <a:ext cx="1962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07-04-user-storage.html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3775589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8998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16976-FD87-4ECC-9F08-47060002ACF2}"/>
              </a:ext>
            </a:extLst>
          </p:cNvPr>
          <p:cNvSpPr txBox="1"/>
          <p:nvPr/>
        </p:nvSpPr>
        <p:spPr>
          <a:xfrm>
            <a:off x="539552" y="1052736"/>
            <a:ext cx="7128792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id, password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가입정보 인증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||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 found'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E9533C-1E5A-4BB1-B3FE-12C33346B7D1}"/>
              </a:ext>
            </a:extLst>
          </p:cNvPr>
          <p:cNvSpPr txBox="1"/>
          <p:nvPr/>
        </p:nvSpPr>
        <p:spPr>
          <a:xfrm>
            <a:off x="6556415" y="3717032"/>
            <a:ext cx="2258108" cy="26430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…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150000"/>
              </a:lnSpc>
            </a:pP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035AC1-9B03-4105-9286-0FB6CDBAE18F}"/>
              </a:ext>
            </a:extLst>
          </p:cNvPr>
          <p:cNvSpPr/>
          <p:nvPr/>
        </p:nvSpPr>
        <p:spPr>
          <a:xfrm>
            <a:off x="6816847" y="4151649"/>
            <a:ext cx="1757752" cy="921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96EB69-A768-54B6-3DA8-E73F70A2BC4A}"/>
              </a:ext>
            </a:extLst>
          </p:cNvPr>
          <p:cNvSpPr txBox="1"/>
          <p:nvPr/>
        </p:nvSpPr>
        <p:spPr>
          <a:xfrm>
            <a:off x="6793418" y="763211"/>
            <a:ext cx="1962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07-04-user-storage.html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391347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36890" cy="1707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● </a:t>
            </a:r>
            <a:r>
              <a:rPr lang="en-US" altLang="ko-KR" dirty="0" err="1"/>
              <a:t>window.alert</a:t>
            </a:r>
            <a:r>
              <a:rPr lang="en-US" altLang="ko-KR" dirty="0"/>
              <a:t>()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        -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사용자에게 간단한 </a:t>
            </a:r>
            <a:r>
              <a:rPr lang="ko-KR" altLang="en-US" dirty="0" err="1">
                <a:solidFill>
                  <a:srgbClr val="000000"/>
                </a:solidFill>
                <a:latin typeface="Verdana" panose="020B0604030504040204" pitchFamily="34" charset="0"/>
              </a:rPr>
              <a:t>알림메시지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 출력을 위해 경고 상자 사용</a:t>
            </a:r>
            <a:endParaRPr lang="en-US" altLang="ko-K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        - </a:t>
            </a:r>
            <a:r>
              <a:rPr kumimoji="0" lang="ko-KR" altLang="ko-KR" sz="1800" b="0" i="0" u="none" strike="noStrike" cap="none" normalizeH="0" baseline="0" dirty="0" err="1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키워드</a:t>
            </a:r>
            <a:r>
              <a:rPr kumimoji="0" lang="ko-KR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는 생략 가능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7526A-708E-49DD-BD2D-D353A9B3A428}"/>
              </a:ext>
            </a:extLst>
          </p:cNvPr>
          <p:cNvSpPr txBox="1"/>
          <p:nvPr/>
        </p:nvSpPr>
        <p:spPr>
          <a:xfrm>
            <a:off x="683568" y="2060848"/>
            <a:ext cx="806489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 First Web Page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 first paragraph.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30EFC47E-AE77-40A8-A1AF-6634116CD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2" y="4005064"/>
            <a:ext cx="5514975" cy="1752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286303-7FFF-342C-302D-21598621E7F8}"/>
              </a:ext>
            </a:extLst>
          </p:cNvPr>
          <p:cNvSpPr txBox="1"/>
          <p:nvPr/>
        </p:nvSpPr>
        <p:spPr>
          <a:xfrm>
            <a:off x="7372487" y="1785315"/>
            <a:ext cx="13836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01-06-alert.html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94901075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60359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사용자 권한 확인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0D3BD-5EAD-4607-9A25-6F3E9320638B}"/>
              </a:ext>
            </a:extLst>
          </p:cNvPr>
          <p:cNvSpPr txBox="1"/>
          <p:nvPr/>
        </p:nvSpPr>
        <p:spPr>
          <a:xfrm>
            <a:off x="539552" y="1052736"/>
            <a:ext cx="7128792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로그인 성공 시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권한 확인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'manager'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 access'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 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78A664-B302-42D5-B9DC-0A24B159D703}"/>
              </a:ext>
            </a:extLst>
          </p:cNvPr>
          <p:cNvSpPr txBox="1"/>
          <p:nvPr/>
        </p:nvSpPr>
        <p:spPr>
          <a:xfrm>
            <a:off x="6556415" y="3717032"/>
            <a:ext cx="2258108" cy="26430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…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400" dirty="0" err="1">
                <a:solidFill>
                  <a:srgbClr val="795E26"/>
                </a:solidFill>
                <a:latin typeface="Consolas" panose="020B0609020204030204" pitchFamily="49" charset="0"/>
              </a:rPr>
              <a:t>Roles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…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150000"/>
              </a:lnSpc>
            </a:pP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34B1831-4908-4D82-BB6B-279747C62CB2}"/>
              </a:ext>
            </a:extLst>
          </p:cNvPr>
          <p:cNvSpPr/>
          <p:nvPr/>
        </p:nvSpPr>
        <p:spPr>
          <a:xfrm>
            <a:off x="6816847" y="5098436"/>
            <a:ext cx="1757752" cy="9210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D7F520-6F7B-8D35-A6AB-30EBC50D7982}"/>
              </a:ext>
            </a:extLst>
          </p:cNvPr>
          <p:cNvSpPr txBox="1"/>
          <p:nvPr/>
        </p:nvSpPr>
        <p:spPr>
          <a:xfrm>
            <a:off x="6793418" y="763211"/>
            <a:ext cx="1962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07-04-user-storage.html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33544685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0574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클래스 생성 및 메소드 호출 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0D3BD-5EAD-4607-9A25-6F3E9320638B}"/>
              </a:ext>
            </a:extLst>
          </p:cNvPr>
          <p:cNvSpPr txBox="1"/>
          <p:nvPr/>
        </p:nvSpPr>
        <p:spPr>
          <a:xfrm>
            <a:off x="1115616" y="1052736"/>
            <a:ext cx="712879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성공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사용자 권한 확인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실패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38A33D-E3C5-4354-8149-85054D6E777A}"/>
              </a:ext>
            </a:extLst>
          </p:cNvPr>
          <p:cNvSpPr txBox="1"/>
          <p:nvPr/>
        </p:nvSpPr>
        <p:spPr>
          <a:xfrm>
            <a:off x="1115616" y="4437112"/>
            <a:ext cx="4720141" cy="212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id, password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가입정보 인증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||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 found'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E4300F-6F1A-4200-9D2B-FEE597FEB2EB}"/>
              </a:ext>
            </a:extLst>
          </p:cNvPr>
          <p:cNvSpPr/>
          <p:nvPr/>
        </p:nvSpPr>
        <p:spPr>
          <a:xfrm>
            <a:off x="1197925" y="2474506"/>
            <a:ext cx="4964335" cy="560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BBC6ACF-AAFE-43A7-A86B-8C8CD5CC7DB5}"/>
              </a:ext>
            </a:extLst>
          </p:cNvPr>
          <p:cNvSpPr/>
          <p:nvPr/>
        </p:nvSpPr>
        <p:spPr>
          <a:xfrm>
            <a:off x="1197924" y="3284984"/>
            <a:ext cx="4964335" cy="28852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18736F-E7E4-4A4E-8D46-BACD97934390}"/>
              </a:ext>
            </a:extLst>
          </p:cNvPr>
          <p:cNvSpPr/>
          <p:nvPr/>
        </p:nvSpPr>
        <p:spPr>
          <a:xfrm>
            <a:off x="3364657" y="4508714"/>
            <a:ext cx="783274" cy="142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11DDABE-0D19-40F2-A9BD-6F8FAB65C775}"/>
              </a:ext>
            </a:extLst>
          </p:cNvPr>
          <p:cNvSpPr/>
          <p:nvPr/>
        </p:nvSpPr>
        <p:spPr>
          <a:xfrm>
            <a:off x="4283968" y="4508714"/>
            <a:ext cx="632589" cy="1295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연결선: 꺾임 17">
            <a:extLst>
              <a:ext uri="{FF2B5EF4-FFF2-40B4-BE49-F238E27FC236}">
                <a16:creationId xmlns:a16="http://schemas.microsoft.com/office/drawing/2014/main" id="{570BDB70-A2C6-4761-BE89-6333BC8CB83B}"/>
              </a:ext>
            </a:extLst>
          </p:cNvPr>
          <p:cNvCxnSpPr>
            <a:stCxn id="9" idx="1"/>
            <a:endCxn id="13" idx="0"/>
          </p:cNvCxnSpPr>
          <p:nvPr/>
        </p:nvCxnSpPr>
        <p:spPr>
          <a:xfrm rot="10800000" flipH="1" flipV="1">
            <a:off x="1197924" y="2754626"/>
            <a:ext cx="2558369" cy="1754087"/>
          </a:xfrm>
          <a:prstGeom prst="bentConnector4">
            <a:avLst>
              <a:gd name="adj1" fmla="val -17741"/>
              <a:gd name="adj2" fmla="val 7989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58E948A-1A3B-4E4A-A01E-476DFB0B8FEE}"/>
              </a:ext>
            </a:extLst>
          </p:cNvPr>
          <p:cNvCxnSpPr>
            <a:stCxn id="11" idx="3"/>
            <a:endCxn id="15" idx="0"/>
          </p:cNvCxnSpPr>
          <p:nvPr/>
        </p:nvCxnSpPr>
        <p:spPr>
          <a:xfrm flipH="1">
            <a:off x="4600263" y="3429246"/>
            <a:ext cx="1561996" cy="1079468"/>
          </a:xfrm>
          <a:prstGeom prst="bentConnector4">
            <a:avLst>
              <a:gd name="adj1" fmla="val -14635"/>
              <a:gd name="adj2" fmla="val 65276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AB153C-5A80-4F45-9F34-EC7C2EEFF0BA}"/>
              </a:ext>
            </a:extLst>
          </p:cNvPr>
          <p:cNvSpPr/>
          <p:nvPr/>
        </p:nvSpPr>
        <p:spPr>
          <a:xfrm>
            <a:off x="1862824" y="5424837"/>
            <a:ext cx="1179634" cy="140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EF7A95E-82AD-46AB-BAC2-44229DA65E31}"/>
              </a:ext>
            </a:extLst>
          </p:cNvPr>
          <p:cNvSpPr/>
          <p:nvPr/>
        </p:nvSpPr>
        <p:spPr>
          <a:xfrm>
            <a:off x="1859423" y="5777345"/>
            <a:ext cx="2695952" cy="1438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BD3851-8103-8B2F-FEED-D39DDFE4E79D}"/>
              </a:ext>
            </a:extLst>
          </p:cNvPr>
          <p:cNvSpPr txBox="1"/>
          <p:nvPr/>
        </p:nvSpPr>
        <p:spPr>
          <a:xfrm>
            <a:off x="6793418" y="763211"/>
            <a:ext cx="1962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07-04-user-storage.html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1629632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0574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클래스 생성 및 메소드 호출 </a:t>
            </a:r>
            <a:r>
              <a:rPr lang="en-US" altLang="ko-KR" dirty="0"/>
              <a:t>(</a:t>
            </a:r>
            <a:r>
              <a:rPr lang="ko-KR" altLang="en-US" dirty="0"/>
              <a:t>로그인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0D3BD-5EAD-4607-9A25-6F3E9320638B}"/>
              </a:ext>
            </a:extLst>
          </p:cNvPr>
          <p:cNvSpPr txBox="1"/>
          <p:nvPr/>
        </p:nvSpPr>
        <p:spPr>
          <a:xfrm>
            <a:off x="1115616" y="1052736"/>
            <a:ext cx="7128792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성공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사용자 권한 확인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`Hello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you have a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}, 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사용자 권한 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확인 실패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실패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E80785-8084-4610-922B-39250F310F38}"/>
              </a:ext>
            </a:extLst>
          </p:cNvPr>
          <p:cNvSpPr/>
          <p:nvPr/>
        </p:nvSpPr>
        <p:spPr>
          <a:xfrm>
            <a:off x="1396708" y="1334819"/>
            <a:ext cx="5891988" cy="1752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C5DEF3-54E8-4275-B815-0943841B6633}"/>
              </a:ext>
            </a:extLst>
          </p:cNvPr>
          <p:cNvSpPr/>
          <p:nvPr/>
        </p:nvSpPr>
        <p:spPr>
          <a:xfrm>
            <a:off x="1396708" y="3284738"/>
            <a:ext cx="5891988" cy="48550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B972F-3A73-4F8B-AF8C-517938CC03C9}"/>
              </a:ext>
            </a:extLst>
          </p:cNvPr>
          <p:cNvSpPr txBox="1"/>
          <p:nvPr/>
        </p:nvSpPr>
        <p:spPr>
          <a:xfrm>
            <a:off x="1115616" y="4437112"/>
            <a:ext cx="4720141" cy="212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id, password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가입정보 인증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||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 found'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0EAFA6-D848-434D-AEC4-65BCD5AC021F}"/>
              </a:ext>
            </a:extLst>
          </p:cNvPr>
          <p:cNvSpPr/>
          <p:nvPr/>
        </p:nvSpPr>
        <p:spPr>
          <a:xfrm>
            <a:off x="3364657" y="4508714"/>
            <a:ext cx="783274" cy="142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CCF2FA-D265-4F6F-89BF-ECB00F12FD13}"/>
              </a:ext>
            </a:extLst>
          </p:cNvPr>
          <p:cNvSpPr/>
          <p:nvPr/>
        </p:nvSpPr>
        <p:spPr>
          <a:xfrm>
            <a:off x="4283968" y="4508714"/>
            <a:ext cx="632589" cy="1295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1E728E9-BCAA-4F76-8716-2400D16A129B}"/>
              </a:ext>
            </a:extLst>
          </p:cNvPr>
          <p:cNvSpPr/>
          <p:nvPr/>
        </p:nvSpPr>
        <p:spPr>
          <a:xfrm>
            <a:off x="1862824" y="5424837"/>
            <a:ext cx="1179634" cy="1404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DE937FA-C807-44D4-A6DA-57E5ADC668C5}"/>
              </a:ext>
            </a:extLst>
          </p:cNvPr>
          <p:cNvSpPr/>
          <p:nvPr/>
        </p:nvSpPr>
        <p:spPr>
          <a:xfrm>
            <a:off x="1859423" y="5777345"/>
            <a:ext cx="2695952" cy="1438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9CFDF80-344B-41A1-998C-F8DB13C7A5FF}"/>
              </a:ext>
            </a:extLst>
          </p:cNvPr>
          <p:cNvCxnSpPr>
            <a:cxnSpLocks/>
            <a:stCxn id="3" idx="1"/>
            <a:endCxn id="6" idx="0"/>
          </p:cNvCxnSpPr>
          <p:nvPr/>
        </p:nvCxnSpPr>
        <p:spPr>
          <a:xfrm rot="10800000" flipH="1" flipV="1">
            <a:off x="1396708" y="2211288"/>
            <a:ext cx="2359586" cy="2297426"/>
          </a:xfrm>
          <a:prstGeom prst="bentConnector4">
            <a:avLst>
              <a:gd name="adj1" fmla="val -32153"/>
              <a:gd name="adj2" fmla="val 8984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DB80B17-3993-4EEE-B9C6-BA56BDB58532}"/>
              </a:ext>
            </a:extLst>
          </p:cNvPr>
          <p:cNvCxnSpPr>
            <a:cxnSpLocks/>
            <a:stCxn id="4" idx="3"/>
            <a:endCxn id="8" idx="0"/>
          </p:cNvCxnSpPr>
          <p:nvPr/>
        </p:nvCxnSpPr>
        <p:spPr>
          <a:xfrm flipH="1">
            <a:off x="4600263" y="3527491"/>
            <a:ext cx="2688433" cy="981223"/>
          </a:xfrm>
          <a:prstGeom prst="bentConnector4">
            <a:avLst>
              <a:gd name="adj1" fmla="val -14911"/>
              <a:gd name="adj2" fmla="val 77226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2ED0D28-E84D-94D7-C735-998D013D0A97}"/>
              </a:ext>
            </a:extLst>
          </p:cNvPr>
          <p:cNvSpPr txBox="1"/>
          <p:nvPr/>
        </p:nvSpPr>
        <p:spPr>
          <a:xfrm>
            <a:off x="6793418" y="763211"/>
            <a:ext cx="1962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07-04-user-storage.html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88208714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32089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Callback </a:t>
            </a:r>
            <a:r>
              <a:rPr lang="ko-KR" altLang="en-US" dirty="0"/>
              <a:t>함수 내에서 메소드 호출 </a:t>
            </a:r>
            <a:r>
              <a:rPr lang="en-US" altLang="ko-KR" dirty="0"/>
              <a:t>(</a:t>
            </a:r>
            <a:r>
              <a:rPr lang="ko-KR" altLang="en-US" dirty="0"/>
              <a:t>사용자 권한 확인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0D3BD-5EAD-4607-9A25-6F3E9320638B}"/>
              </a:ext>
            </a:extLst>
          </p:cNvPr>
          <p:cNvSpPr txBox="1"/>
          <p:nvPr/>
        </p:nvSpPr>
        <p:spPr>
          <a:xfrm>
            <a:off x="1115616" y="1052736"/>
            <a:ext cx="7128792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성공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사용자 권한 확인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altLang="ko-KR" sz="16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`Hello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you have a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}, 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사용자 권한 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확인 실패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실패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2E80785-8084-4610-922B-39250F310F38}"/>
              </a:ext>
            </a:extLst>
          </p:cNvPr>
          <p:cNvSpPr/>
          <p:nvPr/>
        </p:nvSpPr>
        <p:spPr>
          <a:xfrm>
            <a:off x="1396708" y="2060847"/>
            <a:ext cx="5891988" cy="288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AC5DEF3-54E8-4275-B815-0943841B6633}"/>
              </a:ext>
            </a:extLst>
          </p:cNvPr>
          <p:cNvSpPr/>
          <p:nvPr/>
        </p:nvSpPr>
        <p:spPr>
          <a:xfrm>
            <a:off x="1396708" y="2584174"/>
            <a:ext cx="5891988" cy="25179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4B972F-3A73-4F8B-AF8C-517938CC03C9}"/>
              </a:ext>
            </a:extLst>
          </p:cNvPr>
          <p:cNvSpPr txBox="1"/>
          <p:nvPr/>
        </p:nvSpPr>
        <p:spPr>
          <a:xfrm>
            <a:off x="1115616" y="4437112"/>
            <a:ext cx="4720141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로그인 성공 시 </a:t>
            </a:r>
            <a:r>
              <a:rPr lang="en-US" altLang="ko-KR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sz="12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권한 확인</a:t>
            </a:r>
            <a:endParaRPr lang="ko-KR" alt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'manager'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2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 access'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  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69CFDF80-344B-41A1-998C-F8DB13C7A5FF}"/>
              </a:ext>
            </a:extLst>
          </p:cNvPr>
          <p:cNvCxnSpPr>
            <a:cxnSpLocks/>
            <a:stCxn id="3" idx="1"/>
            <a:endCxn id="16" idx="0"/>
          </p:cNvCxnSpPr>
          <p:nvPr/>
        </p:nvCxnSpPr>
        <p:spPr>
          <a:xfrm rot="10800000" flipH="1" flipV="1">
            <a:off x="1396707" y="2204864"/>
            <a:ext cx="1438965" cy="2303850"/>
          </a:xfrm>
          <a:prstGeom prst="bentConnector4">
            <a:avLst>
              <a:gd name="adj1" fmla="val -41673"/>
              <a:gd name="adj2" fmla="val 90515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ADB80B17-3993-4EEE-B9C6-BA56BDB58532}"/>
              </a:ext>
            </a:extLst>
          </p:cNvPr>
          <p:cNvCxnSpPr>
            <a:cxnSpLocks/>
            <a:stCxn id="4" idx="3"/>
            <a:endCxn id="17" idx="0"/>
          </p:cNvCxnSpPr>
          <p:nvPr/>
        </p:nvCxnSpPr>
        <p:spPr>
          <a:xfrm flipH="1">
            <a:off x="3679642" y="2710070"/>
            <a:ext cx="3609054" cy="1798644"/>
          </a:xfrm>
          <a:prstGeom prst="bentConnector4">
            <a:avLst>
              <a:gd name="adj1" fmla="val -9272"/>
              <a:gd name="adj2" fmla="val 87392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608B769-100B-42A6-93B2-A7F6CBF91273}"/>
              </a:ext>
            </a:extLst>
          </p:cNvPr>
          <p:cNvSpPr/>
          <p:nvPr/>
        </p:nvSpPr>
        <p:spPr>
          <a:xfrm>
            <a:off x="2444036" y="4508714"/>
            <a:ext cx="783274" cy="1427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8FC337-116D-4E01-8595-8DA936B9ABBC}"/>
              </a:ext>
            </a:extLst>
          </p:cNvPr>
          <p:cNvSpPr/>
          <p:nvPr/>
        </p:nvSpPr>
        <p:spPr>
          <a:xfrm>
            <a:off x="3363347" y="4508714"/>
            <a:ext cx="632589" cy="1295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0D32093-C54D-4C53-A10C-E6FCD22D5D49}"/>
              </a:ext>
            </a:extLst>
          </p:cNvPr>
          <p:cNvSpPr/>
          <p:nvPr/>
        </p:nvSpPr>
        <p:spPr>
          <a:xfrm>
            <a:off x="1862824" y="5229199"/>
            <a:ext cx="3464550" cy="164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412E20-FB8A-49A7-AB09-E08A6F362508}"/>
              </a:ext>
            </a:extLst>
          </p:cNvPr>
          <p:cNvSpPr/>
          <p:nvPr/>
        </p:nvSpPr>
        <p:spPr>
          <a:xfrm>
            <a:off x="1859423" y="5962532"/>
            <a:ext cx="2695952" cy="1438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394C7F5-42B4-4DB2-ACCF-FD196A0CAF72}"/>
              </a:ext>
            </a:extLst>
          </p:cNvPr>
          <p:cNvSpPr/>
          <p:nvPr/>
        </p:nvSpPr>
        <p:spPr>
          <a:xfrm>
            <a:off x="1859423" y="5592417"/>
            <a:ext cx="3666734" cy="163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9B1D0D-CF65-AD1B-E492-19691EEB7C18}"/>
              </a:ext>
            </a:extLst>
          </p:cNvPr>
          <p:cNvSpPr txBox="1"/>
          <p:nvPr/>
        </p:nvSpPr>
        <p:spPr>
          <a:xfrm>
            <a:off x="6793418" y="763211"/>
            <a:ext cx="1962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07-04-user-storage.html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84791327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8998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전체 코드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0D3BD-5EAD-4607-9A25-6F3E9320638B}"/>
              </a:ext>
            </a:extLst>
          </p:cNvPr>
          <p:cNvSpPr txBox="1"/>
          <p:nvPr/>
        </p:nvSpPr>
        <p:spPr>
          <a:xfrm>
            <a:off x="331032" y="1065988"/>
            <a:ext cx="4479506" cy="46935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id, password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가입정보 인증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||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 found'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1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로그인 성공 시 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권한 확인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'manager'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 access'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1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928B6-1772-4DF9-9712-0CCDFAA1E6FE}"/>
              </a:ext>
            </a:extLst>
          </p:cNvPr>
          <p:cNvSpPr txBox="1"/>
          <p:nvPr/>
        </p:nvSpPr>
        <p:spPr>
          <a:xfrm>
            <a:off x="4723520" y="2507740"/>
            <a:ext cx="4244211" cy="34547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단점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가독성 떨어짐 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구조가 복잡함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5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성공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사용자 권한 확인 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 </a:t>
            </a:r>
            <a:r>
              <a:rPr lang="en-US" altLang="ko-KR" sz="115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() 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호출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`Hello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you have a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}, 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사용자 권한 </a:t>
            </a:r>
            <a:r>
              <a:rPr lang="ko-KR" altLang="en-US" sz="1150" dirty="0">
                <a:solidFill>
                  <a:srgbClr val="008000"/>
                </a:solidFill>
                <a:latin typeface="Consolas" panose="020B0609020204030204" pitchFamily="49" charset="0"/>
              </a:rPr>
              <a:t>확인 실패</a:t>
            </a:r>
            <a:endParaRPr lang="en-US" altLang="ko-K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15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실패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947FB-F555-C5D3-E0CA-264729EBC2CA}"/>
              </a:ext>
            </a:extLst>
          </p:cNvPr>
          <p:cNvSpPr txBox="1"/>
          <p:nvPr/>
        </p:nvSpPr>
        <p:spPr>
          <a:xfrm>
            <a:off x="6793418" y="763211"/>
            <a:ext cx="1962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07-04-user-storage.html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5306109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274684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Promise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비동기 작업을 간편하게 처리할 수 있도록 도와주는 객체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 err="1"/>
              <a:t>콜백</a:t>
            </a:r>
            <a:r>
              <a:rPr lang="ko-KR" altLang="en-US" dirty="0"/>
              <a:t> 함수 대신 사용할 수 있는 객체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정상 수행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성공 메시지 </a:t>
            </a:r>
            <a:r>
              <a:rPr lang="en-US" altLang="ko-KR" dirty="0">
                <a:sym typeface="Wingdings" panose="05000000000000000000" pitchFamily="2" charset="2"/>
              </a:rPr>
              <a:t>(resolve)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      </a:t>
            </a:r>
            <a:r>
              <a:rPr lang="ko-KR" altLang="en-US" dirty="0">
                <a:sym typeface="Wingdings" panose="05000000000000000000" pitchFamily="2" charset="2"/>
              </a:rPr>
              <a:t>비정상 수행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에러 메시지 </a:t>
            </a:r>
            <a:r>
              <a:rPr lang="en-US" altLang="ko-KR" dirty="0">
                <a:sym typeface="Wingdings" panose="05000000000000000000" pitchFamily="2" charset="2"/>
              </a:rPr>
              <a:t>(reject)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Promise </a:t>
            </a:r>
            <a:r>
              <a:rPr lang="ko-KR" altLang="en-US" dirty="0"/>
              <a:t>사용 시 알아야 할 </a:t>
            </a:r>
            <a:r>
              <a:rPr lang="en-US" altLang="ko-KR" dirty="0"/>
              <a:t>2</a:t>
            </a:r>
            <a:r>
              <a:rPr lang="ko-KR" altLang="en-US" dirty="0"/>
              <a:t>가지 사항</a:t>
            </a:r>
            <a:endParaRPr lang="en-US" altLang="ko-KR" dirty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상태</a:t>
            </a:r>
            <a:r>
              <a:rPr lang="en-US" altLang="ko-KR" dirty="0"/>
              <a:t>(State)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</a:t>
            </a:r>
            <a:r>
              <a:rPr lang="ko-KR" altLang="en-US" dirty="0" err="1"/>
              <a:t>ㆍ수행중</a:t>
            </a:r>
            <a:r>
              <a:rPr lang="ko-KR" altLang="en-US" dirty="0"/>
              <a:t> </a:t>
            </a:r>
            <a:r>
              <a:rPr lang="en-US" altLang="ko-KR" dirty="0"/>
              <a:t>(Pending)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완료 </a:t>
            </a:r>
            <a:r>
              <a:rPr lang="en-US" altLang="ko-KR" dirty="0">
                <a:sym typeface="Wingdings" panose="05000000000000000000" pitchFamily="2" charset="2"/>
              </a:rPr>
              <a:t>(Fulfilled)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          </a:t>
            </a:r>
            <a:r>
              <a:rPr lang="ko-KR" altLang="en-US" dirty="0" err="1"/>
              <a:t>ㆍ수행중</a:t>
            </a:r>
            <a:r>
              <a:rPr lang="ko-KR" altLang="en-US" dirty="0"/>
              <a:t> </a:t>
            </a:r>
            <a:r>
              <a:rPr lang="en-US" altLang="ko-KR" dirty="0"/>
              <a:t>(Pending)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에러 </a:t>
            </a:r>
            <a:r>
              <a:rPr lang="en-US" altLang="ko-KR" dirty="0">
                <a:sym typeface="Wingdings" panose="05000000000000000000" pitchFamily="2" charset="2"/>
              </a:rPr>
              <a:t>(Rejected)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데이터 제공자와 데이터 사용자 </a:t>
            </a:r>
            <a:r>
              <a:rPr lang="en-US" altLang="ko-KR" dirty="0"/>
              <a:t>(Producer / Consumer) </a:t>
            </a:r>
            <a:r>
              <a:rPr lang="ko-KR" altLang="en-US" dirty="0"/>
              <a:t>구분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Promise </a:t>
            </a:r>
            <a:r>
              <a:rPr lang="ko-KR" altLang="en-US" dirty="0"/>
              <a:t>기본 사용법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02EB2-D000-49E9-BC1E-0DCD19D64671}"/>
              </a:ext>
            </a:extLst>
          </p:cNvPr>
          <p:cNvSpPr txBox="1"/>
          <p:nvPr/>
        </p:nvSpPr>
        <p:spPr>
          <a:xfrm>
            <a:off x="1115616" y="4797152"/>
            <a:ext cx="71287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i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ko-KR" b="0" i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ko-KR" b="0" i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altLang="ko-KR" b="0" i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i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(</a:t>
            </a:r>
            <a:r>
              <a:rPr lang="en-US" altLang="ko-KR" b="0" i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reason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?: </a:t>
            </a:r>
            <a:r>
              <a:rPr lang="en-US" altLang="ko-KR" b="0" i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any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i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12308-C67E-482A-8A48-8ED9CC82503B}"/>
              </a:ext>
            </a:extLst>
          </p:cNvPr>
          <p:cNvSpPr txBox="1"/>
          <p:nvPr/>
        </p:nvSpPr>
        <p:spPr>
          <a:xfrm>
            <a:off x="1115616" y="5445224"/>
            <a:ext cx="712879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 doing some heavy work (network, read files)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87752546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10415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Promise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Producer (</a:t>
            </a:r>
            <a:r>
              <a:rPr lang="ko-KR" altLang="en-US" dirty="0"/>
              <a:t>데이터 제공자</a:t>
            </a:r>
            <a:r>
              <a:rPr lang="en-US" altLang="ko-KR" dirty="0"/>
              <a:t>) - Promise </a:t>
            </a:r>
            <a:r>
              <a:rPr lang="ko-KR" altLang="en-US" dirty="0"/>
              <a:t>객체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0D3BD-5EAD-4607-9A25-6F3E9320638B}"/>
              </a:ext>
            </a:extLst>
          </p:cNvPr>
          <p:cNvSpPr txBox="1"/>
          <p:nvPr/>
        </p:nvSpPr>
        <p:spPr>
          <a:xfrm>
            <a:off x="1115616" y="1052736"/>
            <a:ext cx="712879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작업중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작업완료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reject(new Error('</a:t>
            </a:r>
            <a:r>
              <a:rPr lang="ko-KR" altLang="en-US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응답없음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'));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F66ED9D-4BD9-4363-B8B8-7B1542BE9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61048"/>
            <a:ext cx="3619500" cy="1676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D970744-6E45-40D1-96F3-F83159DE4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645024"/>
            <a:ext cx="3619500" cy="237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DE2CB19F-7A69-4BC3-A737-0843746EB80B}"/>
              </a:ext>
            </a:extLst>
          </p:cNvPr>
          <p:cNvSpPr/>
          <p:nvPr/>
        </p:nvSpPr>
        <p:spPr>
          <a:xfrm>
            <a:off x="4427984" y="4686870"/>
            <a:ext cx="504056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02541E6-D63A-49DD-BC89-70E19DA17E76}"/>
              </a:ext>
            </a:extLst>
          </p:cNvPr>
          <p:cNvSpPr/>
          <p:nvPr/>
        </p:nvSpPr>
        <p:spPr>
          <a:xfrm>
            <a:off x="5285962" y="5041630"/>
            <a:ext cx="3529792" cy="562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64EDFD-3F40-9217-F830-9288FA1F6228}"/>
              </a:ext>
            </a:extLst>
          </p:cNvPr>
          <p:cNvSpPr txBox="1"/>
          <p:nvPr/>
        </p:nvSpPr>
        <p:spPr>
          <a:xfrm>
            <a:off x="7116712" y="763211"/>
            <a:ext cx="1639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07-05-promise.html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02445861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906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Promise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Consumer (</a:t>
            </a:r>
            <a:r>
              <a:rPr lang="ko-KR" altLang="en-US" dirty="0"/>
              <a:t>데이터 사용자</a:t>
            </a:r>
            <a:r>
              <a:rPr lang="en-US" altLang="ko-KR"/>
              <a:t>) - </a:t>
            </a:r>
            <a:r>
              <a:rPr lang="en-US" altLang="ko-KR" dirty="0"/>
              <a:t>then / catch / finally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0D3BD-5EAD-4607-9A25-6F3E9320638B}"/>
              </a:ext>
            </a:extLst>
          </p:cNvPr>
          <p:cNvSpPr txBox="1"/>
          <p:nvPr/>
        </p:nvSpPr>
        <p:spPr>
          <a:xfrm>
            <a:off x="1115616" y="1052736"/>
            <a:ext cx="7128792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resolve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reject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'finally'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'next'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A575B701-9D7D-499C-97DD-3C230AB545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418130"/>
            <a:ext cx="3533775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B64B73-8823-45DE-8436-9BA7176D07AE}"/>
              </a:ext>
            </a:extLst>
          </p:cNvPr>
          <p:cNvSpPr txBox="1"/>
          <p:nvPr/>
        </p:nvSpPr>
        <p:spPr>
          <a:xfrm>
            <a:off x="3383203" y="3861048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C16610-4BBA-43DD-8C5B-99C7A6470284}"/>
              </a:ext>
            </a:extLst>
          </p:cNvPr>
          <p:cNvSpPr txBox="1"/>
          <p:nvPr/>
        </p:nvSpPr>
        <p:spPr>
          <a:xfrm>
            <a:off x="2123728" y="1089158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778894-D02F-4599-8EF9-16C4F17D4801}"/>
              </a:ext>
            </a:extLst>
          </p:cNvPr>
          <p:cNvSpPr txBox="1"/>
          <p:nvPr/>
        </p:nvSpPr>
        <p:spPr>
          <a:xfrm>
            <a:off x="2519772" y="2702242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C79BBE-BE4F-439E-9305-33D65347A845}"/>
              </a:ext>
            </a:extLst>
          </p:cNvPr>
          <p:cNvSpPr/>
          <p:nvPr/>
        </p:nvSpPr>
        <p:spPr>
          <a:xfrm>
            <a:off x="5364088" y="4797152"/>
            <a:ext cx="1014455" cy="8064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F65A1-B1B8-20DB-EEE8-8D934F6826AE}"/>
              </a:ext>
            </a:extLst>
          </p:cNvPr>
          <p:cNvSpPr txBox="1"/>
          <p:nvPr/>
        </p:nvSpPr>
        <p:spPr>
          <a:xfrm>
            <a:off x="7116713" y="763211"/>
            <a:ext cx="1639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07-06-promise.html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7528403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7411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Promise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Chaining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0D3BD-5EAD-4607-9A25-6F3E9320638B}"/>
              </a:ext>
            </a:extLst>
          </p:cNvPr>
          <p:cNvSpPr txBox="1"/>
          <p:nvPr/>
        </p:nvSpPr>
        <p:spPr>
          <a:xfrm>
            <a:off x="1115616" y="1052736"/>
            <a:ext cx="7128792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fetchNumber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fetchNumber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EF5D29-F4F6-42FA-84C0-7A7919333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4729995"/>
            <a:ext cx="3533775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1BE53A-1983-4911-9E31-0CD3C8249552}"/>
              </a:ext>
            </a:extLst>
          </p:cNvPr>
          <p:cNvSpPr txBox="1"/>
          <p:nvPr/>
        </p:nvSpPr>
        <p:spPr>
          <a:xfrm>
            <a:off x="5779356" y="1318937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09522B-BAA5-453A-96B4-C19239E3B863}"/>
              </a:ext>
            </a:extLst>
          </p:cNvPr>
          <p:cNvSpPr txBox="1"/>
          <p:nvPr/>
        </p:nvSpPr>
        <p:spPr>
          <a:xfrm>
            <a:off x="4086128" y="2392216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2943B-B465-47FF-B7C0-DDAEB78E1E21}"/>
              </a:ext>
            </a:extLst>
          </p:cNvPr>
          <p:cNvSpPr txBox="1"/>
          <p:nvPr/>
        </p:nvSpPr>
        <p:spPr>
          <a:xfrm>
            <a:off x="4083586" y="2692316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22C732-A91F-41BC-ADE9-4FBE4EBAD6E8}"/>
              </a:ext>
            </a:extLst>
          </p:cNvPr>
          <p:cNvSpPr txBox="1"/>
          <p:nvPr/>
        </p:nvSpPr>
        <p:spPr>
          <a:xfrm>
            <a:off x="3204355" y="2961947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DD1773-3BF7-4D22-8AA9-1A04693F297C}"/>
              </a:ext>
            </a:extLst>
          </p:cNvPr>
          <p:cNvSpPr txBox="1"/>
          <p:nvPr/>
        </p:nvSpPr>
        <p:spPr>
          <a:xfrm>
            <a:off x="6322693" y="3512931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920455-59AA-42D6-A82F-7201FB1BEF2C}"/>
              </a:ext>
            </a:extLst>
          </p:cNvPr>
          <p:cNvSpPr txBox="1"/>
          <p:nvPr/>
        </p:nvSpPr>
        <p:spPr>
          <a:xfrm>
            <a:off x="5314508" y="4251485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62B7A-DE84-EABE-FF3E-7D2974122AFA}"/>
              </a:ext>
            </a:extLst>
          </p:cNvPr>
          <p:cNvSpPr txBox="1"/>
          <p:nvPr/>
        </p:nvSpPr>
        <p:spPr>
          <a:xfrm>
            <a:off x="7090294" y="763211"/>
            <a:ext cx="1665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07-07-chaining.html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16575964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7411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Promise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Chaining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C0D3BD-5EAD-4607-9A25-6F3E9320638B}"/>
              </a:ext>
            </a:extLst>
          </p:cNvPr>
          <p:cNvSpPr txBox="1"/>
          <p:nvPr/>
        </p:nvSpPr>
        <p:spPr>
          <a:xfrm>
            <a:off x="1115616" y="1052736"/>
            <a:ext cx="7128792" cy="4801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🐓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getEgg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&gt;&gt; 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🥚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cook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&gt;&gt; 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🍳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getEgg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cook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56345E7A-A163-4E94-83C5-711916D2E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4509120"/>
            <a:ext cx="2597671" cy="1008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9F2A5F-60CE-4758-B0B4-EDC0CF3D0B55}"/>
              </a:ext>
            </a:extLst>
          </p:cNvPr>
          <p:cNvSpPr txBox="1"/>
          <p:nvPr/>
        </p:nvSpPr>
        <p:spPr>
          <a:xfrm>
            <a:off x="2092245" y="4509120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E2AED1-98F5-41F5-937B-54EB5A17DF49}"/>
              </a:ext>
            </a:extLst>
          </p:cNvPr>
          <p:cNvSpPr txBox="1"/>
          <p:nvPr/>
        </p:nvSpPr>
        <p:spPr>
          <a:xfrm>
            <a:off x="5658073" y="1340620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FD0E2F-C8A4-4A3A-AD3B-531533DAC4CF}"/>
              </a:ext>
            </a:extLst>
          </p:cNvPr>
          <p:cNvSpPr txBox="1"/>
          <p:nvPr/>
        </p:nvSpPr>
        <p:spPr>
          <a:xfrm>
            <a:off x="2483770" y="4693786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F3451C-D84A-4CB9-8CB5-59AC646DBB4A}"/>
              </a:ext>
            </a:extLst>
          </p:cNvPr>
          <p:cNvSpPr txBox="1"/>
          <p:nvPr/>
        </p:nvSpPr>
        <p:spPr>
          <a:xfrm>
            <a:off x="4520880" y="4760100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17C1BF-8419-47E0-A73F-39228D9DF102}"/>
              </a:ext>
            </a:extLst>
          </p:cNvPr>
          <p:cNvSpPr txBox="1"/>
          <p:nvPr/>
        </p:nvSpPr>
        <p:spPr>
          <a:xfrm>
            <a:off x="5658072" y="2411596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0CD9D7-9212-4BAC-B018-284545C02B86}"/>
              </a:ext>
            </a:extLst>
          </p:cNvPr>
          <p:cNvSpPr txBox="1"/>
          <p:nvPr/>
        </p:nvSpPr>
        <p:spPr>
          <a:xfrm>
            <a:off x="2488288" y="5063118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⑥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E95D968-E6C9-4FB9-8607-4242C0D06660}"/>
              </a:ext>
            </a:extLst>
          </p:cNvPr>
          <p:cNvSpPr txBox="1"/>
          <p:nvPr/>
        </p:nvSpPr>
        <p:spPr>
          <a:xfrm>
            <a:off x="4283968" y="5129432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0807D6-7B2F-4950-A9F6-207FCC76A9AB}"/>
              </a:ext>
            </a:extLst>
          </p:cNvPr>
          <p:cNvSpPr txBox="1"/>
          <p:nvPr/>
        </p:nvSpPr>
        <p:spPr>
          <a:xfrm>
            <a:off x="5658071" y="3478775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⑧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75C36D9-C2C8-4B58-A81A-9F051F40A9AD}"/>
              </a:ext>
            </a:extLst>
          </p:cNvPr>
          <p:cNvSpPr txBox="1"/>
          <p:nvPr/>
        </p:nvSpPr>
        <p:spPr>
          <a:xfrm>
            <a:off x="2821088" y="5307196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⑨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3E43BF-4E73-49EF-A5D7-9B333FB8F6B4}"/>
              </a:ext>
            </a:extLst>
          </p:cNvPr>
          <p:cNvSpPr txBox="1"/>
          <p:nvPr/>
        </p:nvSpPr>
        <p:spPr>
          <a:xfrm>
            <a:off x="4738740" y="5300017"/>
            <a:ext cx="792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FF0000"/>
                </a:solidFill>
              </a:rPr>
              <a:t>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035E7-850A-8BA8-F811-7342D4AC0BEA}"/>
              </a:ext>
            </a:extLst>
          </p:cNvPr>
          <p:cNvSpPr txBox="1"/>
          <p:nvPr/>
        </p:nvSpPr>
        <p:spPr>
          <a:xfrm>
            <a:off x="7090294" y="763211"/>
            <a:ext cx="1665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07-08-chaining.html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67870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88389" cy="1700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● console.</a:t>
            </a:r>
            <a:r>
              <a:rPr lang="en-US" altLang="ko-KR"/>
              <a:t>log() (dir / info / warn / error)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        -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디버깅을 위해서 사용</a:t>
            </a:r>
            <a:endParaRPr lang="en-US" altLang="ko-KR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        -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개발자가 연산 결과를 확인하기 위해서 사용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83C4BC-E24B-4242-9C22-A7A395E37A01}"/>
              </a:ext>
            </a:extLst>
          </p:cNvPr>
          <p:cNvSpPr txBox="1"/>
          <p:nvPr/>
        </p:nvSpPr>
        <p:spPr>
          <a:xfrm>
            <a:off x="683568" y="2060848"/>
            <a:ext cx="8064896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 First Web Page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21008D-65D3-7B19-A50C-2FDC88AEED0D}"/>
              </a:ext>
            </a:extLst>
          </p:cNvPr>
          <p:cNvSpPr txBox="1"/>
          <p:nvPr/>
        </p:nvSpPr>
        <p:spPr>
          <a:xfrm>
            <a:off x="7152812" y="1785315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01-07-console.html</a:t>
            </a:r>
            <a:endParaRPr lang="ko-KR" altLang="en-US" sz="12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74FFFD-72BA-2AC4-A40E-CCF6CE2D8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396" y="4221088"/>
            <a:ext cx="4657725" cy="176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03034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9043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 </a:t>
            </a:r>
            <a:r>
              <a:rPr lang="en-US" altLang="ko-KR" dirty="0">
                <a:sym typeface="Wingdings" panose="05000000000000000000" pitchFamily="2" charset="2"/>
              </a:rPr>
              <a:t> Promise</a:t>
            </a:r>
            <a:r>
              <a:rPr lang="ko-KR" altLang="en-US" dirty="0">
                <a:sym typeface="Wingdings" panose="05000000000000000000" pitchFamily="2" charset="2"/>
              </a:rPr>
              <a:t>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로그인 후 사용자 권한 확인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CA03E-F401-4A1C-8A41-2CFB20ABAFC8}"/>
              </a:ext>
            </a:extLst>
          </p:cNvPr>
          <p:cNvSpPr txBox="1"/>
          <p:nvPr/>
        </p:nvSpPr>
        <p:spPr>
          <a:xfrm>
            <a:off x="1115616" y="1052736"/>
            <a:ext cx="712879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id, password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가입정보 인증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로그인 성공 시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서버로 전송하여 권한 확인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466EE-9BDA-4229-A20B-16A1B9A7310A}"/>
              </a:ext>
            </a:extLst>
          </p:cNvPr>
          <p:cNvSpPr txBox="1"/>
          <p:nvPr/>
        </p:nvSpPr>
        <p:spPr>
          <a:xfrm>
            <a:off x="1115616" y="3773939"/>
            <a:ext cx="712879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resolve() or reject()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resolve() or reject()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6A3A4AAF-4E26-4CE1-9532-112249546EB8}"/>
              </a:ext>
            </a:extLst>
          </p:cNvPr>
          <p:cNvSpPr/>
          <p:nvPr/>
        </p:nvSpPr>
        <p:spPr>
          <a:xfrm>
            <a:off x="4499992" y="3184522"/>
            <a:ext cx="360040" cy="488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96375-86EF-246E-793A-99F752A8A97B}"/>
              </a:ext>
            </a:extLst>
          </p:cNvPr>
          <p:cNvSpPr txBox="1"/>
          <p:nvPr/>
        </p:nvSpPr>
        <p:spPr>
          <a:xfrm>
            <a:off x="6793419" y="763211"/>
            <a:ext cx="19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07-09-user-storage.html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3102231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9043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 </a:t>
            </a:r>
            <a:r>
              <a:rPr lang="en-US" altLang="ko-KR" dirty="0">
                <a:sym typeface="Wingdings" panose="05000000000000000000" pitchFamily="2" charset="2"/>
              </a:rPr>
              <a:t> Promise</a:t>
            </a:r>
            <a:r>
              <a:rPr lang="ko-KR" altLang="en-US" dirty="0">
                <a:sym typeface="Wingdings" panose="05000000000000000000" pitchFamily="2" charset="2"/>
              </a:rPr>
              <a:t>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로그인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CA03E-F401-4A1C-8A41-2CFB20ABAFC8}"/>
              </a:ext>
            </a:extLst>
          </p:cNvPr>
          <p:cNvSpPr txBox="1"/>
          <p:nvPr/>
        </p:nvSpPr>
        <p:spPr>
          <a:xfrm>
            <a:off x="1115616" y="1052736"/>
            <a:ext cx="7128792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||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 found'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466EE-9BDA-4229-A20B-16A1B9A7310A}"/>
              </a:ext>
            </a:extLst>
          </p:cNvPr>
          <p:cNvSpPr txBox="1"/>
          <p:nvPr/>
        </p:nvSpPr>
        <p:spPr>
          <a:xfrm>
            <a:off x="1115616" y="3919696"/>
            <a:ext cx="7128792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||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 found'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6A3A4AAF-4E26-4CE1-9532-112249546EB8}"/>
              </a:ext>
            </a:extLst>
          </p:cNvPr>
          <p:cNvSpPr/>
          <p:nvPr/>
        </p:nvSpPr>
        <p:spPr>
          <a:xfrm>
            <a:off x="4499992" y="3372093"/>
            <a:ext cx="360040" cy="488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FD0225-9E32-6E20-A391-589E95F2D619}"/>
              </a:ext>
            </a:extLst>
          </p:cNvPr>
          <p:cNvSpPr txBox="1"/>
          <p:nvPr/>
        </p:nvSpPr>
        <p:spPr>
          <a:xfrm>
            <a:off x="6793419" y="763211"/>
            <a:ext cx="19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07-09-user-storage.html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381771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9043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 </a:t>
            </a:r>
            <a:r>
              <a:rPr lang="en-US" altLang="ko-KR" dirty="0">
                <a:sym typeface="Wingdings" panose="05000000000000000000" pitchFamily="2" charset="2"/>
              </a:rPr>
              <a:t> Promise</a:t>
            </a:r>
            <a:r>
              <a:rPr lang="ko-KR" altLang="en-US" dirty="0">
                <a:sym typeface="Wingdings" panose="05000000000000000000" pitchFamily="2" charset="2"/>
              </a:rPr>
              <a:t>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사용자 권한 확인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CA03E-F401-4A1C-8A41-2CFB20ABAFC8}"/>
              </a:ext>
            </a:extLst>
          </p:cNvPr>
          <p:cNvSpPr txBox="1"/>
          <p:nvPr/>
        </p:nvSpPr>
        <p:spPr>
          <a:xfrm>
            <a:off x="1115616" y="1052736"/>
            <a:ext cx="7128792" cy="2462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'manager'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 access'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 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466EE-9BDA-4229-A20B-16A1B9A7310A}"/>
              </a:ext>
            </a:extLst>
          </p:cNvPr>
          <p:cNvSpPr txBox="1"/>
          <p:nvPr/>
        </p:nvSpPr>
        <p:spPr>
          <a:xfrm>
            <a:off x="1115616" y="3717032"/>
            <a:ext cx="7128792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'manager'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altLang="ko-KR" sz="14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 access'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 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AA3A8B04-CDDD-457A-A18F-34FF9FD80AE6}"/>
              </a:ext>
            </a:extLst>
          </p:cNvPr>
          <p:cNvSpPr/>
          <p:nvPr/>
        </p:nvSpPr>
        <p:spPr>
          <a:xfrm>
            <a:off x="4499992" y="3372093"/>
            <a:ext cx="360040" cy="488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67CEB-2C78-AB01-1853-BA332EC08937}"/>
              </a:ext>
            </a:extLst>
          </p:cNvPr>
          <p:cNvSpPr txBox="1"/>
          <p:nvPr/>
        </p:nvSpPr>
        <p:spPr>
          <a:xfrm>
            <a:off x="6793419" y="763211"/>
            <a:ext cx="19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07-09-user-storage.html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93606815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9043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 </a:t>
            </a:r>
            <a:r>
              <a:rPr lang="en-US" altLang="ko-KR" dirty="0">
                <a:sym typeface="Wingdings" panose="05000000000000000000" pitchFamily="2" charset="2"/>
              </a:rPr>
              <a:t> Promise</a:t>
            </a:r>
            <a:r>
              <a:rPr lang="ko-KR" altLang="en-US" dirty="0">
                <a:sym typeface="Wingdings" panose="05000000000000000000" pitchFamily="2" charset="2"/>
              </a:rPr>
              <a:t>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메소드 호출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FCA03E-F401-4A1C-8A41-2CFB20ABAFC8}"/>
              </a:ext>
            </a:extLst>
          </p:cNvPr>
          <p:cNvSpPr txBox="1"/>
          <p:nvPr/>
        </p:nvSpPr>
        <p:spPr>
          <a:xfrm>
            <a:off x="1115616" y="1052736"/>
            <a:ext cx="712879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성공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사용자 권한 확인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`Hello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you have a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}, 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사용자 권한 확인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실패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인증 실패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CD892345-2CA8-429D-87E5-B95A75F9F29F}"/>
              </a:ext>
            </a:extLst>
          </p:cNvPr>
          <p:cNvSpPr/>
          <p:nvPr/>
        </p:nvSpPr>
        <p:spPr>
          <a:xfrm>
            <a:off x="4499992" y="3184522"/>
            <a:ext cx="360040" cy="488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7EA3F6-A3EC-4BA7-9C5B-741C3820D98B}"/>
              </a:ext>
            </a:extLst>
          </p:cNvPr>
          <p:cNvSpPr txBox="1"/>
          <p:nvPr/>
        </p:nvSpPr>
        <p:spPr>
          <a:xfrm>
            <a:off x="1115616" y="3773938"/>
            <a:ext cx="7128792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4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`Hello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you have a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B1EF5CD-79EC-076F-E2D0-C5B4DF71E387}"/>
              </a:ext>
            </a:extLst>
          </p:cNvPr>
          <p:cNvSpPr txBox="1"/>
          <p:nvPr/>
        </p:nvSpPr>
        <p:spPr>
          <a:xfrm>
            <a:off x="6793419" y="763211"/>
            <a:ext cx="19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07-09-user-storage.html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2130797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3845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 </a:t>
            </a:r>
            <a:r>
              <a:rPr lang="en-US" altLang="ko-KR" dirty="0">
                <a:sym typeface="Wingdings" panose="05000000000000000000" pitchFamily="2" charset="2"/>
              </a:rPr>
              <a:t> Promise</a:t>
            </a:r>
            <a:r>
              <a:rPr lang="ko-KR" altLang="en-US" dirty="0">
                <a:sym typeface="Wingdings" panose="05000000000000000000" pitchFamily="2" charset="2"/>
              </a:rPr>
              <a:t>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전체 코드 </a:t>
            </a:r>
            <a:r>
              <a:rPr lang="en-US" altLang="ko-KR" dirty="0"/>
              <a:t>(Promise</a:t>
            </a:r>
            <a:r>
              <a:rPr lang="ko-KR" altLang="en-US" dirty="0"/>
              <a:t> 적용 전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9D928-043A-4DA8-A090-792EDB2872A7}"/>
              </a:ext>
            </a:extLst>
          </p:cNvPr>
          <p:cNvSpPr txBox="1"/>
          <p:nvPr/>
        </p:nvSpPr>
        <p:spPr>
          <a:xfrm>
            <a:off x="331032" y="1065988"/>
            <a:ext cx="4479506" cy="4339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||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 found'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1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onSuccess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'manager'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15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 access'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15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   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13BAA-32B1-4F27-AF3E-9AC88E345F24}"/>
              </a:ext>
            </a:extLst>
          </p:cNvPr>
          <p:cNvSpPr txBox="1"/>
          <p:nvPr/>
        </p:nvSpPr>
        <p:spPr>
          <a:xfrm>
            <a:off x="4723520" y="2507740"/>
            <a:ext cx="4244211" cy="25699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5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5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`Hello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150" dirty="0">
                <a:solidFill>
                  <a:srgbClr val="A31515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you have a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}, 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 </a:t>
            </a:r>
            <a:r>
              <a:rPr lang="en-US" altLang="ko-KR" sz="11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  <a:endParaRPr lang="ko-KR" altLang="en-US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5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9DF4B-210D-41F0-DE5F-7CD3BDC4A24A}"/>
              </a:ext>
            </a:extLst>
          </p:cNvPr>
          <p:cNvSpPr txBox="1"/>
          <p:nvPr/>
        </p:nvSpPr>
        <p:spPr>
          <a:xfrm>
            <a:off x="6793419" y="763211"/>
            <a:ext cx="19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07-04-user-storage.html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0159080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3845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Callback </a:t>
            </a:r>
            <a:r>
              <a:rPr lang="ko-KR" altLang="en-US" dirty="0"/>
              <a:t>예시 </a:t>
            </a:r>
            <a:r>
              <a:rPr lang="en-US" altLang="ko-KR" dirty="0">
                <a:sym typeface="Wingdings" panose="05000000000000000000" pitchFamily="2" charset="2"/>
              </a:rPr>
              <a:t> Promise</a:t>
            </a:r>
            <a:r>
              <a:rPr lang="ko-KR" altLang="en-US" dirty="0">
                <a:sym typeface="Wingdings" panose="05000000000000000000" pitchFamily="2" charset="2"/>
              </a:rPr>
              <a:t> 적용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전체 코드 </a:t>
            </a:r>
            <a:r>
              <a:rPr lang="en-US" altLang="ko-KR" dirty="0"/>
              <a:t>(Promise</a:t>
            </a:r>
            <a:r>
              <a:rPr lang="ko-KR" altLang="en-US" dirty="0"/>
              <a:t> 적용 후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19D928-043A-4DA8-A090-792EDB2872A7}"/>
              </a:ext>
            </a:extLst>
          </p:cNvPr>
          <p:cNvSpPr txBox="1"/>
          <p:nvPr/>
        </p:nvSpPr>
        <p:spPr>
          <a:xfrm>
            <a:off x="331032" y="1065988"/>
            <a:ext cx="4479506" cy="49182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2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2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2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2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2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2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((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||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(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2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altLang="ko-KR" sz="112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2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 found'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 </a:t>
            </a:r>
            <a:r>
              <a:rPr lang="en-US" altLang="ko-KR" sz="112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2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12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2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2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12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12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2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altLang="ko-KR" sz="112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2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12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'manager'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 </a:t>
            </a:r>
            <a:r>
              <a:rPr lang="en-US" altLang="ko-KR" sz="112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12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12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 access'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}, </a:t>
            </a:r>
            <a:r>
              <a:rPr lang="en-US" altLang="ko-KR" sz="112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813BAA-32B1-4F27-AF3E-9AC88E345F24}"/>
              </a:ext>
            </a:extLst>
          </p:cNvPr>
          <p:cNvSpPr txBox="1"/>
          <p:nvPr/>
        </p:nvSpPr>
        <p:spPr>
          <a:xfrm>
            <a:off x="4723520" y="2507740"/>
            <a:ext cx="4244211" cy="19389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    alert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`Hello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</a:p>
          <a:p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        you have a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2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FF0B75-5329-59B7-45E1-098141D1B00D}"/>
              </a:ext>
            </a:extLst>
          </p:cNvPr>
          <p:cNvSpPr txBox="1"/>
          <p:nvPr/>
        </p:nvSpPr>
        <p:spPr>
          <a:xfrm>
            <a:off x="6793419" y="763211"/>
            <a:ext cx="19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07-09-user-storage.html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5546700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516528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en-US" altLang="ko-KR" b="1" u="sng"/>
              <a:t>A</a:t>
            </a:r>
            <a:r>
              <a:rPr lang="en-US" altLang="ko-KR"/>
              <a:t>synchronous </a:t>
            </a:r>
            <a:r>
              <a:rPr lang="en-US" altLang="ko-KR" b="1" u="sng"/>
              <a:t>J</a:t>
            </a:r>
            <a:r>
              <a:rPr lang="en-US" altLang="ko-KR"/>
              <a:t>avaScript </a:t>
            </a:r>
            <a:r>
              <a:rPr lang="en-US" altLang="ko-KR" b="1" u="sng"/>
              <a:t>A</a:t>
            </a:r>
            <a:r>
              <a:rPr lang="en-US" altLang="ko-KR"/>
              <a:t>nd </a:t>
            </a:r>
            <a:r>
              <a:rPr lang="en-US" altLang="ko-KR" b="1" u="sng"/>
              <a:t>X</a:t>
            </a:r>
            <a:r>
              <a:rPr lang="en-US" altLang="ko-KR"/>
              <a:t>ML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비동기 통신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활용 예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구글 </a:t>
            </a:r>
            <a:r>
              <a:rPr lang="en-US" altLang="ko-KR"/>
              <a:t>/ </a:t>
            </a:r>
            <a:r>
              <a:rPr lang="ko-KR" altLang="en-US"/>
              <a:t>네이버 지도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유튜브 영상 재생 중 댓글 달기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가입을 위한 정보 입력 중 아이디 중복 검사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포털 사이트에서 검색어 입력 중 추천 검색어 제시 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0813051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821863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/>
              <a:t>AJAX 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Old API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JavaScript New API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jQuery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Axios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1B76C-C451-46A7-AF44-118379D72652}"/>
              </a:ext>
            </a:extLst>
          </p:cNvPr>
          <p:cNvSpPr txBox="1"/>
          <p:nvPr/>
        </p:nvSpPr>
        <p:spPr>
          <a:xfrm>
            <a:off x="4283968" y="620688"/>
            <a:ext cx="3240360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콜백 함수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메소드</a:t>
            </a:r>
            <a:r>
              <a:rPr lang="en-US" altLang="ko-KR" sz="120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20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BD308-6A0C-4C67-8A5A-9EC5F6F43744}"/>
              </a:ext>
            </a:extLst>
          </p:cNvPr>
          <p:cNvSpPr txBox="1"/>
          <p:nvPr/>
        </p:nvSpPr>
        <p:spPr>
          <a:xfrm>
            <a:off x="4283968" y="1848524"/>
            <a:ext cx="324036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{ 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옵션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200" b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200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콜백 함수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951EE0-4073-4E9D-ABC0-F86BED2AD542}"/>
              </a:ext>
            </a:extLst>
          </p:cNvPr>
          <p:cNvSpPr txBox="1"/>
          <p:nvPr/>
        </p:nvSpPr>
        <p:spPr>
          <a:xfrm>
            <a:off x="4283968" y="2655128"/>
            <a:ext cx="324036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'CDN </a:t>
            </a:r>
            <a:r>
              <a:rPr lang="ko-KR" altLang="en-US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</a:p>
          <a:p>
            <a:endParaRPr lang="en-US" altLang="ko-KR" sz="1200" b="0">
              <a:solidFill>
                <a:srgbClr val="0070C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type: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메소드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Query Parameter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콜백 함수</a:t>
            </a:r>
            <a:endParaRPr lang="en-US" altLang="ko-KR" sz="1200" b="0">
              <a:solidFill>
                <a:srgbClr val="A31515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D17BD5-FBCC-43DD-80B8-39E156AA4876}"/>
              </a:ext>
            </a:extLst>
          </p:cNvPr>
          <p:cNvSpPr txBox="1"/>
          <p:nvPr/>
        </p:nvSpPr>
        <p:spPr>
          <a:xfrm>
            <a:off x="4283968" y="4440812"/>
            <a:ext cx="324036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'CDN </a:t>
            </a:r>
            <a:r>
              <a:rPr lang="ko-KR" altLang="en-US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</a:p>
          <a:p>
            <a:endParaRPr lang="en-US" altLang="ko-KR" sz="1200" b="0">
              <a:solidFill>
                <a:srgbClr val="0070C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params: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Query Parameter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콜백 함수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3151362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3529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Old API (GET)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99487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3529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Old API (GET)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'http://ggoreb.com/ajax/html/data1.jsp'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'#content'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DBA1E-FD1F-41A4-F359-7546E6B8E3A1}"/>
              </a:ext>
            </a:extLst>
          </p:cNvPr>
          <p:cNvSpPr txBox="1"/>
          <p:nvPr/>
        </p:nvSpPr>
        <p:spPr>
          <a:xfrm>
            <a:off x="6812975" y="763211"/>
            <a:ext cx="194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07-10-ajax-old-get.html</a:t>
            </a:r>
            <a:endParaRPr lang="ko-KR" altLang="en-US" sz="12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04A3B7-B76E-334C-1E3F-B8662A02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94" y="5008996"/>
            <a:ext cx="21336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9CAAAA0-55C8-37B4-91FE-7AC112550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797152"/>
            <a:ext cx="2038462" cy="1490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8057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95892" cy="1284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출력</a:t>
            </a:r>
            <a:endParaRPr lang="en-US" altLang="ko-KR" dirty="0"/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● </a:t>
            </a:r>
            <a:r>
              <a:rPr lang="en-US" altLang="ko-KR" dirty="0" err="1"/>
              <a:t>window.print</a:t>
            </a:r>
            <a:r>
              <a:rPr lang="en-US" altLang="ko-KR" dirty="0"/>
              <a:t>()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        -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현재 창의 내용을 프린터를 통해 출력</a:t>
            </a:r>
            <a:endParaRPr lang="en-US" altLang="ko-KR" dirty="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D0E81D-0B03-45A7-B29C-CDC2E3CB2899}"/>
              </a:ext>
            </a:extLst>
          </p:cNvPr>
          <p:cNvSpPr txBox="1"/>
          <p:nvPr/>
        </p:nvSpPr>
        <p:spPr>
          <a:xfrm>
            <a:off x="683568" y="1643316"/>
            <a:ext cx="806489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 this page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496C762-8181-4B55-B9EA-B1CBEB8F4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952535"/>
            <a:ext cx="5394944" cy="3572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C49062-EB40-9601-0712-36A070A14635}"/>
              </a:ext>
            </a:extLst>
          </p:cNvPr>
          <p:cNvSpPr txBox="1"/>
          <p:nvPr/>
        </p:nvSpPr>
        <p:spPr>
          <a:xfrm>
            <a:off x="7348208" y="1366317"/>
            <a:ext cx="1400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01-08-print.html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74265887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50634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Old API (POST)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600">
                <a:solidFill>
                  <a:srgbClr val="A31515"/>
                </a:solidFill>
                <a:latin typeface="Consolas" panose="020B0609020204030204" pitchFamily="49" charset="0"/>
              </a:rPr>
              <a:t>주소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  xhr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setRequestHeader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600" b="1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1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US" altLang="ko-KR" sz="1600" b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6019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50634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Old API (POST)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XMLHttpRequest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onreadystatechange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'http://ggoreb.com/ajax/html/data2.jsp'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readyState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xhr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'#content'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DBA1E-FD1F-41A4-F359-7546E6B8E3A1}"/>
              </a:ext>
            </a:extLst>
          </p:cNvPr>
          <p:cNvSpPr txBox="1"/>
          <p:nvPr/>
        </p:nvSpPr>
        <p:spPr>
          <a:xfrm>
            <a:off x="6732825" y="763211"/>
            <a:ext cx="20233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07-11-ajax-old-post.html</a:t>
            </a:r>
            <a:endParaRPr lang="ko-KR" altLang="en-US" sz="1200" b="1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C3F2442-F586-7B96-AA17-92958070F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4797152"/>
            <a:ext cx="2038462" cy="1490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AE1C12-F5D1-52E0-8F35-B769BDEC5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894" y="4742296"/>
            <a:ext cx="21336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209449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49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New API (GET)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20621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27600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490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New API (GET)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28007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'http://ggoreb.com/ajax/html/data1.jsp'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'#content'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DBA1E-FD1F-41A4-F359-7546E6B8E3A1}"/>
              </a:ext>
            </a:extLst>
          </p:cNvPr>
          <p:cNvSpPr txBox="1"/>
          <p:nvPr/>
        </p:nvSpPr>
        <p:spPr>
          <a:xfrm>
            <a:off x="6745649" y="763211"/>
            <a:ext cx="2010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07-12-ajax-new-get.html</a:t>
            </a:r>
            <a:endParaRPr lang="ko-KR" altLang="en-US" sz="12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04A3B7-B76E-334C-1E3F-B8662A02C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360" y="4242974"/>
            <a:ext cx="2133600" cy="1066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94FE453-9788-2732-0AB3-F23BEF1E3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005064"/>
            <a:ext cx="2038462" cy="154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23697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96623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New API (POST - Form Data)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30469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8955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0252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New API (POST)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"content"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'http://ggoreb.com/ajax/html/data2.jsp'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{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'#content'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DBA1E-FD1F-41A4-F359-7546E6B8E3A1}"/>
              </a:ext>
            </a:extLst>
          </p:cNvPr>
          <p:cNvSpPr txBox="1"/>
          <p:nvPr/>
        </p:nvSpPr>
        <p:spPr>
          <a:xfrm>
            <a:off x="6665499" y="763211"/>
            <a:ext cx="20906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07-13-ajax-new-post.html</a:t>
            </a:r>
            <a:endParaRPr lang="ko-KR" altLang="en-US" sz="1200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AE1C12-F5D1-52E0-8F35-B769BDEC5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94" y="4653136"/>
            <a:ext cx="2133600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61AAD0-198C-DC03-0A87-922C7C9B5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3768" y="4691969"/>
            <a:ext cx="2038462" cy="15426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966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99072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JavaScript New API (POST - JSON Data)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 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'Content-Type'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'application/json'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stringify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fromEntries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13495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0452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Axios (GET)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"https://unpkg.com/axios/dist/axios.min.js"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'value'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19383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15796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Axios (POST)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"https://unpkg.com/axios/dist/axios.min.js"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append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'value'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formData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headers: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'key'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'value'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1753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9161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언어 및 설명 데이터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'http://ggoreb.com/api/toc.jsp'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'&lt;ul class="list-group"&gt;'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`&lt;li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class="list-group-item d-flex justify-content-between 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align-items-center"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title="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&lt;span class="badge bg-primary rounded-pill"&gt;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&lt;/li&gt;`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'&lt;/ul&gt;'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'#toc'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D29F7-10B1-997A-3D86-39F0FAF83CB5}"/>
              </a:ext>
            </a:extLst>
          </p:cNvPr>
          <p:cNvSpPr txBox="1"/>
          <p:nvPr/>
        </p:nvSpPr>
        <p:spPr>
          <a:xfrm>
            <a:off x="6683837" y="763211"/>
            <a:ext cx="2072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07-14-ajax-axios-toc.html</a:t>
            </a:r>
            <a:endParaRPr lang="ko-KR" altLang="en-US" sz="12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89E880-2AF1-EBFA-9CBA-6BC14E3B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275" y="1268760"/>
            <a:ext cx="2651472" cy="1512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383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13084" cy="1700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연습문제 </a:t>
            </a:r>
            <a:r>
              <a:rPr lang="en-US" altLang="ko-KR" dirty="0"/>
              <a:t>(01-</a:t>
            </a:r>
            <a:r>
              <a:rPr lang="ko-KR" altLang="en-US" dirty="0"/>
              <a:t>연습문제</a:t>
            </a:r>
            <a:r>
              <a:rPr lang="en-US" altLang="ko-KR" dirty="0"/>
              <a:t>.html)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/>
              <a:t>    ● </a:t>
            </a:r>
            <a:r>
              <a:rPr lang="ko-KR" altLang="en-US" dirty="0"/>
              <a:t>자바스크립트 적용 연습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        - JS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파일 </a:t>
            </a: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en-US" altLang="ko-KR" b="1" u="sng" dirty="0">
                <a:solidFill>
                  <a:srgbClr val="000000"/>
                </a:solidFill>
                <a:latin typeface="Verdana" panose="020B0604030504040204" pitchFamily="34" charset="0"/>
              </a:rPr>
              <a:t>http://ggoreb.com/lib/js/spinner.js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        - </a:t>
            </a:r>
            <a:r>
              <a:rPr lang="ko-KR" altLang="en-US" dirty="0">
                <a:solidFill>
                  <a:srgbClr val="000000"/>
                </a:solidFill>
                <a:latin typeface="Verdana" panose="020B0604030504040204" pitchFamily="34" charset="0"/>
              </a:rPr>
              <a:t>적용 후 실행할 함수 </a:t>
            </a:r>
            <a:r>
              <a:rPr lang="en-US" altLang="ko-KR" dirty="0">
                <a:solidFill>
                  <a:srgbClr val="000000"/>
                </a:solidFill>
                <a:latin typeface="Verdana" panose="020B0604030504040204" pitchFamily="34" charset="0"/>
              </a:rPr>
              <a:t>: </a:t>
            </a:r>
            <a:r>
              <a:rPr lang="en-US" altLang="ko-KR" b="1" u="sng" dirty="0">
                <a:solidFill>
                  <a:srgbClr val="000000"/>
                </a:solidFill>
                <a:latin typeface="Verdana" panose="020B0604030504040204" pitchFamily="34" charset="0"/>
              </a:rPr>
              <a:t>show()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C69FE9C-BA7A-885F-BA8C-5DA19F5A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132856"/>
            <a:ext cx="48958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1537973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601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AJAX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공룡 데이터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290B26-1477-4EA8-B0E1-C760EE0E627F}"/>
              </a:ext>
            </a:extLst>
          </p:cNvPr>
          <p:cNvSpPr txBox="1"/>
          <p:nvPr/>
        </p:nvSpPr>
        <p:spPr>
          <a:xfrm>
            <a:off x="683568" y="1052736"/>
            <a:ext cx="7992888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'http://ggoreb.com/dinosaur/info.jsp'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`&lt;div class="dropdown"&gt;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&lt;button</a:t>
            </a:r>
            <a:r>
              <a:rPr lang="en-US" altLang="ko-KR" sz="14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class="btn btn-primary dropdown-toggle" data-bs-toggle="dropdown"&gt;</a:t>
            </a:r>
            <a:endParaRPr lang="en-US" altLang="ko-KR" sz="1400" b="0" spc="-4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'dinosaurs'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&lt;/button&gt;`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`&lt;ul class="dropdown-menu"&gt;`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dinosaur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'dinosaurs'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spc="-3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&lt;li&gt;&lt;a class="dropdown-item" href="#"&gt;</a:t>
            </a:r>
            <a:r>
              <a:rPr lang="en-US" altLang="ko-KR" sz="1400" b="0" spc="-3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spc="-3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dinosaur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spc="-3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spc="-3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&lt;/a&gt;&lt;/li&gt;`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`&lt;/ul&gt;&lt;/div&gt;`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'#content'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D29F7-10B1-997A-3D86-39F0FAF83CB5}"/>
              </a:ext>
            </a:extLst>
          </p:cNvPr>
          <p:cNvSpPr txBox="1"/>
          <p:nvPr/>
        </p:nvSpPr>
        <p:spPr>
          <a:xfrm>
            <a:off x="6292448" y="763211"/>
            <a:ext cx="2463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07-15-ajax-axios-dinosaur.html</a:t>
            </a:r>
            <a:endParaRPr lang="ko-KR" altLang="en-US" sz="12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5F1766-C7A3-BE09-D125-3536877F0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50" y="1218113"/>
            <a:ext cx="3011057" cy="1520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69202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8. </a:t>
            </a:r>
            <a:r>
              <a:rPr lang="ko-KR" altLang="en-US" sz="3600"/>
              <a:t>비동기처리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8-1. async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8-2. await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654563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39817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비동기 작업을 동기적으로 실행되는 것처럼 보이게 만드는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promise – then – then </a:t>
            </a:r>
            <a:r>
              <a:rPr lang="ko-KR" altLang="en-US" dirty="0"/>
              <a:t>방식을 간단하게 표현하는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1115616" y="1412776"/>
            <a:ext cx="7128792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작업중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작업완료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F86FB-C924-4897-AC2B-5B8B57704799}"/>
              </a:ext>
            </a:extLst>
          </p:cNvPr>
          <p:cNvSpPr txBox="1"/>
          <p:nvPr/>
        </p:nvSpPr>
        <p:spPr>
          <a:xfrm>
            <a:off x="1115616" y="4725144"/>
            <a:ext cx="712879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작업중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작업완료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fetchUser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25E31365-1289-450A-8CE4-2F07ED3B9432}"/>
              </a:ext>
            </a:extLst>
          </p:cNvPr>
          <p:cNvSpPr/>
          <p:nvPr/>
        </p:nvSpPr>
        <p:spPr>
          <a:xfrm>
            <a:off x="4499992" y="3948157"/>
            <a:ext cx="360040" cy="4889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62FA2A-0570-F3BB-C274-27F5F1464D03}"/>
              </a:ext>
            </a:extLst>
          </p:cNvPr>
          <p:cNvSpPr txBox="1"/>
          <p:nvPr/>
        </p:nvSpPr>
        <p:spPr>
          <a:xfrm>
            <a:off x="6849845" y="1126446"/>
            <a:ext cx="1906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08-01-async-await.html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6384056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78395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'</a:t>
            </a:r>
            <a:r>
              <a:rPr lang="ko-KR" altLang="en-US" dirty="0"/>
              <a:t>사과</a:t>
            </a:r>
            <a:r>
              <a:rPr lang="en-US" altLang="ko-KR" dirty="0"/>
              <a:t>' 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초 동안 가져와서 판매하는 코드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Promise / then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1115616" y="1412776"/>
            <a:ext cx="7128792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getApple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🍎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getApple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  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사용 불가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0C7CC95C-E355-4925-B1B8-FA8661199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738402"/>
            <a:ext cx="2713112" cy="1821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F6779CB-D358-4F90-99A0-19FFC3C718BA}"/>
              </a:ext>
            </a:extLst>
          </p:cNvPr>
          <p:cNvSpPr/>
          <p:nvPr/>
        </p:nvSpPr>
        <p:spPr>
          <a:xfrm>
            <a:off x="1389965" y="1725706"/>
            <a:ext cx="4260558" cy="14043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8F99711-756D-4BDE-9353-BBE47E7366D7}"/>
              </a:ext>
            </a:extLst>
          </p:cNvPr>
          <p:cNvSpPr/>
          <p:nvPr/>
        </p:nvSpPr>
        <p:spPr>
          <a:xfrm>
            <a:off x="1940950" y="2276692"/>
            <a:ext cx="1845604" cy="3023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157818-618A-4F08-B33F-ADE02CD32D3A}"/>
              </a:ext>
            </a:extLst>
          </p:cNvPr>
          <p:cNvSpPr/>
          <p:nvPr/>
        </p:nvSpPr>
        <p:spPr>
          <a:xfrm>
            <a:off x="1390255" y="3657383"/>
            <a:ext cx="5479468" cy="8911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63DB810-B401-409D-BCD5-231BC7BF04D5}"/>
              </a:ext>
            </a:extLst>
          </p:cNvPr>
          <p:cNvSpPr/>
          <p:nvPr/>
        </p:nvSpPr>
        <p:spPr>
          <a:xfrm>
            <a:off x="3059833" y="3915292"/>
            <a:ext cx="550876" cy="3023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F88A628-5A72-4D2F-B92C-D2E68DEF15CA}"/>
              </a:ext>
            </a:extLst>
          </p:cNvPr>
          <p:cNvSpPr/>
          <p:nvPr/>
        </p:nvSpPr>
        <p:spPr>
          <a:xfrm>
            <a:off x="4788024" y="3915292"/>
            <a:ext cx="1812068" cy="3023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8AA613-BA64-4241-A581-8C58EC00F4D1}"/>
              </a:ext>
            </a:extLst>
          </p:cNvPr>
          <p:cNvSpPr/>
          <p:nvPr/>
        </p:nvSpPr>
        <p:spPr>
          <a:xfrm>
            <a:off x="2068270" y="4747630"/>
            <a:ext cx="545976" cy="3023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E7C632-3ABF-4A66-ABD8-79F3FCEF9E23}"/>
              </a:ext>
            </a:extLst>
          </p:cNvPr>
          <p:cNvSpPr txBox="1"/>
          <p:nvPr/>
        </p:nvSpPr>
        <p:spPr>
          <a:xfrm>
            <a:off x="6722373" y="1126446"/>
            <a:ext cx="2033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08-02-promise-then.html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98646653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28917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b="1" u="sng" dirty="0"/>
              <a:t>'</a:t>
            </a:r>
            <a:r>
              <a:rPr lang="ko-KR" altLang="en-US" b="1" u="sng" dirty="0"/>
              <a:t>사과</a:t>
            </a:r>
            <a:r>
              <a:rPr lang="en-US" altLang="ko-KR" b="1" u="sng" dirty="0"/>
              <a:t>' </a:t>
            </a:r>
            <a:r>
              <a:rPr lang="ko-KR" altLang="en-US" b="1" u="sng" dirty="0"/>
              <a:t>와 </a:t>
            </a:r>
            <a:r>
              <a:rPr lang="en-US" altLang="ko-KR" b="1" u="sng" dirty="0"/>
              <a:t>'</a:t>
            </a:r>
            <a:r>
              <a:rPr lang="ko-KR" altLang="en-US" b="1" u="sng" dirty="0"/>
              <a:t>키위</a:t>
            </a:r>
            <a:r>
              <a:rPr lang="en-US" altLang="ko-KR" b="1" u="sng" dirty="0"/>
              <a:t>'</a:t>
            </a:r>
            <a:r>
              <a:rPr lang="ko-KR" altLang="en-US" b="1" u="sng" dirty="0"/>
              <a:t> 를 각각 </a:t>
            </a:r>
            <a:r>
              <a:rPr lang="en-US" altLang="ko-KR" b="1" u="sng" dirty="0"/>
              <a:t>1</a:t>
            </a:r>
            <a:r>
              <a:rPr lang="ko-KR" altLang="en-US" b="1" u="sng" dirty="0"/>
              <a:t>초 동안</a:t>
            </a:r>
            <a:r>
              <a:rPr lang="ko-KR" altLang="en-US" dirty="0"/>
              <a:t> 가져와서 판매하는 코드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Promise / then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1115616" y="1412776"/>
            <a:ext cx="7128792" cy="5016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getApple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🍎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getKiwi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🥝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getApple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getKiwi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kiwi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kiwi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E77F39F-DDFA-4075-988D-692E43D7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89040"/>
            <a:ext cx="2713112" cy="105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318A01-E701-43E0-AB50-BB18A08B9CD5}"/>
              </a:ext>
            </a:extLst>
          </p:cNvPr>
          <p:cNvSpPr/>
          <p:nvPr/>
        </p:nvSpPr>
        <p:spPr>
          <a:xfrm>
            <a:off x="1389965" y="1709081"/>
            <a:ext cx="3738988" cy="12585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CB6D8895-8ACD-4E20-908D-3B3F2791474E}"/>
              </a:ext>
            </a:extLst>
          </p:cNvPr>
          <p:cNvSpPr/>
          <p:nvPr/>
        </p:nvSpPr>
        <p:spPr>
          <a:xfrm>
            <a:off x="1849510" y="2176940"/>
            <a:ext cx="1633523" cy="27531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9711E6A-A93A-46CC-A05A-7A7506003382}"/>
              </a:ext>
            </a:extLst>
          </p:cNvPr>
          <p:cNvSpPr/>
          <p:nvPr/>
        </p:nvSpPr>
        <p:spPr>
          <a:xfrm>
            <a:off x="1390255" y="3424845"/>
            <a:ext cx="3738698" cy="1230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56A3D5D-AA39-47DD-8205-1A36B1E65365}"/>
              </a:ext>
            </a:extLst>
          </p:cNvPr>
          <p:cNvSpPr/>
          <p:nvPr/>
        </p:nvSpPr>
        <p:spPr>
          <a:xfrm>
            <a:off x="3406619" y="5138328"/>
            <a:ext cx="483737" cy="20675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814DCE-23BF-4162-BFE9-0979CAF47138}"/>
              </a:ext>
            </a:extLst>
          </p:cNvPr>
          <p:cNvSpPr/>
          <p:nvPr/>
        </p:nvSpPr>
        <p:spPr>
          <a:xfrm>
            <a:off x="1844538" y="3885700"/>
            <a:ext cx="1633523" cy="27531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6FF8B5-3EC4-4B2F-9F7C-AE461C4DBAA2}"/>
              </a:ext>
            </a:extLst>
          </p:cNvPr>
          <p:cNvSpPr/>
          <p:nvPr/>
        </p:nvSpPr>
        <p:spPr>
          <a:xfrm>
            <a:off x="1389965" y="5087389"/>
            <a:ext cx="6074864" cy="81464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BE36B3C-89A2-4258-8FF2-B1ACDE659BF6}"/>
              </a:ext>
            </a:extLst>
          </p:cNvPr>
          <p:cNvSpPr/>
          <p:nvPr/>
        </p:nvSpPr>
        <p:spPr>
          <a:xfrm>
            <a:off x="3523775" y="5382397"/>
            <a:ext cx="483737" cy="20675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2C04113-B332-4A57-B12C-63E4EEE1543F}"/>
              </a:ext>
            </a:extLst>
          </p:cNvPr>
          <p:cNvSpPr/>
          <p:nvPr/>
        </p:nvSpPr>
        <p:spPr>
          <a:xfrm>
            <a:off x="1955440" y="6108376"/>
            <a:ext cx="483737" cy="20675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ACB2B-F326-ED69-0199-5F2104205764}"/>
              </a:ext>
            </a:extLst>
          </p:cNvPr>
          <p:cNvSpPr txBox="1"/>
          <p:nvPr/>
        </p:nvSpPr>
        <p:spPr>
          <a:xfrm>
            <a:off x="6722373" y="1126446"/>
            <a:ext cx="2033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08-03-promise-then.html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3730772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28917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b="1" u="sng" dirty="0"/>
              <a:t>'</a:t>
            </a:r>
            <a:r>
              <a:rPr lang="ko-KR" altLang="en-US" b="1" u="sng" dirty="0"/>
              <a:t>사과</a:t>
            </a:r>
            <a:r>
              <a:rPr lang="en-US" altLang="ko-KR" b="1" u="sng" dirty="0"/>
              <a:t>' </a:t>
            </a:r>
            <a:r>
              <a:rPr lang="ko-KR" altLang="en-US" b="1" u="sng" dirty="0"/>
              <a:t>와 </a:t>
            </a:r>
            <a:r>
              <a:rPr lang="en-US" altLang="ko-KR" b="1" u="sng" dirty="0"/>
              <a:t>'</a:t>
            </a:r>
            <a:r>
              <a:rPr lang="ko-KR" altLang="en-US" b="1" u="sng" dirty="0"/>
              <a:t>키위</a:t>
            </a:r>
            <a:r>
              <a:rPr lang="en-US" altLang="ko-KR" b="1" u="sng" dirty="0"/>
              <a:t>'</a:t>
            </a:r>
            <a:r>
              <a:rPr lang="ko-KR" altLang="en-US" b="1" u="sng" dirty="0"/>
              <a:t> 를 각각 </a:t>
            </a:r>
            <a:r>
              <a:rPr lang="en-US" altLang="ko-KR" b="1" u="sng" dirty="0"/>
              <a:t>1</a:t>
            </a:r>
            <a:r>
              <a:rPr lang="ko-KR" altLang="en-US" b="1" u="sng" dirty="0"/>
              <a:t>초 동안</a:t>
            </a:r>
            <a:r>
              <a:rPr lang="ko-KR" altLang="en-US" dirty="0"/>
              <a:t> 가져와서 판매하는 코드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async / await </a:t>
            </a:r>
            <a:r>
              <a:rPr lang="ko-KR" altLang="en-US" dirty="0"/>
              <a:t>적용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1115616" y="1412776"/>
            <a:ext cx="7128792" cy="50167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getApple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🍎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getKiwi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🥝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},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getApple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</a:t>
            </a:r>
            <a:endParaRPr lang="ko-KR" alt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kiwi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getKiwi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kiwi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E77F39F-DDFA-4075-988D-692E43D7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89040"/>
            <a:ext cx="2713112" cy="105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9D225E7-6901-4A49-9C5C-AE3AC8ACF1D6}"/>
              </a:ext>
            </a:extLst>
          </p:cNvPr>
          <p:cNvSpPr/>
          <p:nvPr/>
        </p:nvSpPr>
        <p:spPr>
          <a:xfrm>
            <a:off x="1179240" y="4890229"/>
            <a:ext cx="3709283" cy="12174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A465ED-7CF0-E5C9-8266-9FE5C18B24AB}"/>
              </a:ext>
            </a:extLst>
          </p:cNvPr>
          <p:cNvSpPr txBox="1"/>
          <p:nvPr/>
        </p:nvSpPr>
        <p:spPr>
          <a:xfrm>
            <a:off x="6849844" y="1126446"/>
            <a:ext cx="1906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08-04-async-await.html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80861656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34688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b="1" u="sng" dirty="0"/>
              <a:t>'</a:t>
            </a:r>
            <a:r>
              <a:rPr lang="ko-KR" altLang="en-US" b="1" u="sng" dirty="0"/>
              <a:t>사과</a:t>
            </a:r>
            <a:r>
              <a:rPr lang="en-US" altLang="ko-KR" b="1" u="sng" dirty="0"/>
              <a:t>' </a:t>
            </a:r>
            <a:r>
              <a:rPr lang="ko-KR" altLang="en-US" b="1" u="sng" dirty="0"/>
              <a:t>와 </a:t>
            </a:r>
            <a:r>
              <a:rPr lang="en-US" altLang="ko-KR" b="1" u="sng" dirty="0"/>
              <a:t>'</a:t>
            </a:r>
            <a:r>
              <a:rPr lang="ko-KR" altLang="en-US" b="1" u="sng" dirty="0"/>
              <a:t>키위</a:t>
            </a:r>
            <a:r>
              <a:rPr lang="en-US" altLang="ko-KR" b="1" u="sng" dirty="0"/>
              <a:t>'</a:t>
            </a:r>
            <a:r>
              <a:rPr lang="ko-KR" altLang="en-US" b="1" u="sng" dirty="0"/>
              <a:t> 를 각각 </a:t>
            </a:r>
            <a:r>
              <a:rPr lang="en-US" altLang="ko-KR" b="1" u="sng" dirty="0"/>
              <a:t>1</a:t>
            </a:r>
            <a:r>
              <a:rPr lang="ko-KR" altLang="en-US" b="1" u="sng" dirty="0"/>
              <a:t>초 동안</a:t>
            </a:r>
            <a:r>
              <a:rPr lang="ko-KR" altLang="en-US" dirty="0"/>
              <a:t> 가져와서 판매하는 코드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 dirty="0" err="1"/>
              <a:t>setTimeout</a:t>
            </a:r>
            <a:r>
              <a:rPr lang="en-US" altLang="ko-KR" dirty="0"/>
              <a:t>() </a:t>
            </a:r>
            <a:r>
              <a:rPr lang="ko-KR" altLang="en-US" dirty="0"/>
              <a:t>기능을</a:t>
            </a:r>
            <a:r>
              <a:rPr lang="en-US" altLang="ko-KR" dirty="0">
                <a:sym typeface="Wingdings" panose="05000000000000000000" pitchFamily="2" charset="2"/>
              </a:rPr>
              <a:t> delay() </a:t>
            </a:r>
            <a:r>
              <a:rPr lang="ko-KR" altLang="en-US">
                <a:sym typeface="Wingdings" panose="05000000000000000000" pitchFamily="2" charset="2"/>
              </a:rPr>
              <a:t>함수로 모듈화</a:t>
            </a: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- </a:t>
            </a:r>
            <a:r>
              <a:rPr lang="ko-KR" altLang="en-US">
                <a:sym typeface="Wingdings" panose="05000000000000000000" pitchFamily="2" charset="2"/>
              </a:rPr>
              <a:t>중복코드 제거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1115616" y="1815202"/>
            <a:ext cx="7128792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getApple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🍎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getKiwi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🥝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getApple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kiwi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getKiwi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kiwi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E77F39F-DDFA-4075-988D-692E43D7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191466"/>
            <a:ext cx="2713112" cy="105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361AB4-FCE8-57AF-DE16-8FEC8DBD4B66}"/>
              </a:ext>
            </a:extLst>
          </p:cNvPr>
          <p:cNvSpPr txBox="1"/>
          <p:nvPr/>
        </p:nvSpPr>
        <p:spPr>
          <a:xfrm>
            <a:off x="6849844" y="1528872"/>
            <a:ext cx="1906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08-05-async-await.html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1258368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20609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async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await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b="1" u="sng" dirty="0"/>
              <a:t>'</a:t>
            </a:r>
            <a:r>
              <a:rPr lang="ko-KR" altLang="en-US" b="1" u="sng" dirty="0"/>
              <a:t>사과</a:t>
            </a:r>
            <a:r>
              <a:rPr lang="en-US" altLang="ko-KR" b="1" u="sng" dirty="0"/>
              <a:t>' </a:t>
            </a:r>
            <a:r>
              <a:rPr lang="ko-KR" altLang="en-US" b="1" u="sng" dirty="0"/>
              <a:t>와 </a:t>
            </a:r>
            <a:r>
              <a:rPr lang="en-US" altLang="ko-KR" b="1" u="sng" dirty="0"/>
              <a:t>'</a:t>
            </a:r>
            <a:r>
              <a:rPr lang="ko-KR" altLang="en-US" b="1" u="sng" dirty="0"/>
              <a:t>키위</a:t>
            </a:r>
            <a:r>
              <a:rPr lang="en-US" altLang="ko-KR" b="1" u="sng" dirty="0"/>
              <a:t>'</a:t>
            </a:r>
            <a:r>
              <a:rPr lang="ko-KR" altLang="en-US" b="1" u="sng" dirty="0"/>
              <a:t> 를 </a:t>
            </a:r>
            <a:r>
              <a:rPr lang="ko-KR" altLang="en-US" b="1" u="sng" dirty="0">
                <a:solidFill>
                  <a:srgbClr val="FF0000"/>
                </a:solidFill>
              </a:rPr>
              <a:t>동시에</a:t>
            </a:r>
            <a:r>
              <a:rPr lang="ko-KR" altLang="en-US" b="1" u="sng" dirty="0"/>
              <a:t> </a:t>
            </a:r>
            <a:r>
              <a:rPr lang="en-US" altLang="ko-KR" b="1" u="sng" dirty="0"/>
              <a:t>1</a:t>
            </a:r>
            <a:r>
              <a:rPr lang="ko-KR" altLang="en-US" b="1" u="sng" dirty="0"/>
              <a:t>초 동안</a:t>
            </a:r>
            <a:r>
              <a:rPr lang="en-US" altLang="ko-KR" b="1" u="sng" dirty="0"/>
              <a:t>(</a:t>
            </a:r>
            <a:r>
              <a:rPr lang="ko-KR" altLang="en-US" b="1" u="sng" dirty="0"/>
              <a:t>병렬</a:t>
            </a:r>
            <a:r>
              <a:rPr lang="en-US" altLang="ko-KR" b="1" u="sng" dirty="0"/>
              <a:t>)</a:t>
            </a:r>
            <a:r>
              <a:rPr lang="ko-KR" altLang="en-US" dirty="0"/>
              <a:t> 가져와서 판매하는 코드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함수는 즉시 실행하고 데이터를 가져오는 동안 대기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1115616" y="1412776"/>
            <a:ext cx="7128792" cy="2956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applePromise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getApple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kiwiPromise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getKiwi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applePromise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kiwi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kiwiPromise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apple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kiwi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0E77F39F-DDFA-4075-988D-692E43D72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89040"/>
            <a:ext cx="2713112" cy="1054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ABBCE49-4B13-446A-BC5B-C7EF6F9796DA}"/>
              </a:ext>
            </a:extLst>
          </p:cNvPr>
          <p:cNvSpPr/>
          <p:nvPr/>
        </p:nvSpPr>
        <p:spPr>
          <a:xfrm>
            <a:off x="1425425" y="1947736"/>
            <a:ext cx="4060975" cy="7485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3CB5E-8657-D44D-CF9A-E78FFBAC455F}"/>
              </a:ext>
            </a:extLst>
          </p:cNvPr>
          <p:cNvSpPr txBox="1"/>
          <p:nvPr/>
        </p:nvSpPr>
        <p:spPr>
          <a:xfrm>
            <a:off x="6849845" y="1126446"/>
            <a:ext cx="1906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08-06-async-await.html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223212549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1860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Promise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then</a:t>
            </a:r>
            <a:r>
              <a:rPr lang="ko-KR" altLang="en-US"/>
              <a:t> → </a:t>
            </a:r>
            <a:r>
              <a:rPr lang="en-US" altLang="ko-KR"/>
              <a:t>async - await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494184" y="1103427"/>
            <a:ext cx="4005808" cy="3816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작업중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작업완료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reject(new Error('</a:t>
            </a:r>
            <a:r>
              <a:rPr lang="ko-KR" altLang="en-US" sz="11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응답없음</a:t>
            </a:r>
            <a:r>
              <a:rPr lang="en-US" altLang="ko-KR" sz="11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'));</a:t>
            </a:r>
            <a:endParaRPr lang="ko-KR" altLang="en-US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promise</a:t>
            </a:r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1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resolve</a:t>
            </a:r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1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reject</a:t>
            </a:r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'finally'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'next'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3CB5E-8657-D44D-CF9A-E78FFBAC455F}"/>
              </a:ext>
            </a:extLst>
          </p:cNvPr>
          <p:cNvSpPr txBox="1"/>
          <p:nvPr/>
        </p:nvSpPr>
        <p:spPr>
          <a:xfrm>
            <a:off x="495368" y="826428"/>
            <a:ext cx="1639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07-06-promise.html</a:t>
            </a:r>
            <a:endParaRPr lang="ko-KR" altLang="en-US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D4913-AE59-50BC-6A42-A8EC6D5E2CFB}"/>
              </a:ext>
            </a:extLst>
          </p:cNvPr>
          <p:cNvSpPr txBox="1"/>
          <p:nvPr/>
        </p:nvSpPr>
        <p:spPr>
          <a:xfrm>
            <a:off x="4814664" y="1103427"/>
            <a:ext cx="4005808" cy="38164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작업중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...'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작업완료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reject(new Error('</a:t>
            </a:r>
            <a:r>
              <a:rPr lang="ko-KR" altLang="en-US" sz="11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응답없음</a:t>
            </a:r>
            <a:r>
              <a:rPr lang="en-US" altLang="ko-KR" sz="11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'));</a:t>
            </a:r>
            <a:endParaRPr lang="ko-KR" altLang="en-US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b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 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1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1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10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finally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'finally'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};</a:t>
            </a:r>
          </a:p>
          <a:p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sz="110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sz="110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'next'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E88BD-601B-F4B1-585B-E9B8AFABE2BC}"/>
              </a:ext>
            </a:extLst>
          </p:cNvPr>
          <p:cNvSpPr txBox="1"/>
          <p:nvPr/>
        </p:nvSpPr>
        <p:spPr>
          <a:xfrm>
            <a:off x="4814664" y="832575"/>
            <a:ext cx="194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08-07-promise</a:t>
            </a:r>
            <a:r>
              <a:rPr lang="ko-KR" altLang="en-US" sz="1200" b="1"/>
              <a:t>변환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4E7BFFA-E6A9-A8F8-495F-D2D26B82338E}"/>
              </a:ext>
            </a:extLst>
          </p:cNvPr>
          <p:cNvSpPr/>
          <p:nvPr/>
        </p:nvSpPr>
        <p:spPr>
          <a:xfrm>
            <a:off x="4855464" y="2441448"/>
            <a:ext cx="2596856" cy="17647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42835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1860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Promise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then</a:t>
            </a:r>
            <a:r>
              <a:rPr lang="ko-KR" altLang="en-US"/>
              <a:t> → </a:t>
            </a:r>
            <a:r>
              <a:rPr lang="en-US" altLang="ko-KR"/>
              <a:t>async - await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494184" y="1103427"/>
            <a:ext cx="400580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fetchNumber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fetchNumber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3CB5E-8657-D44D-CF9A-E78FFBAC455F}"/>
              </a:ext>
            </a:extLst>
          </p:cNvPr>
          <p:cNvSpPr txBox="1"/>
          <p:nvPr/>
        </p:nvSpPr>
        <p:spPr>
          <a:xfrm>
            <a:off x="494184" y="826428"/>
            <a:ext cx="16658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07-07-chaining.html</a:t>
            </a:r>
            <a:endParaRPr lang="ko-KR" altLang="en-US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D4913-AE59-50BC-6A42-A8EC6D5E2CFB}"/>
              </a:ext>
            </a:extLst>
          </p:cNvPr>
          <p:cNvSpPr txBox="1"/>
          <p:nvPr/>
        </p:nvSpPr>
        <p:spPr>
          <a:xfrm>
            <a:off x="4814664" y="1103427"/>
            <a:ext cx="4005808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fetchNumber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2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})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fetchNumber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E88BD-601B-F4B1-585B-E9B8AFABE2BC}"/>
              </a:ext>
            </a:extLst>
          </p:cNvPr>
          <p:cNvSpPr txBox="1"/>
          <p:nvPr/>
        </p:nvSpPr>
        <p:spPr>
          <a:xfrm>
            <a:off x="4814664" y="832575"/>
            <a:ext cx="194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08-08-promise</a:t>
            </a:r>
            <a:r>
              <a:rPr lang="ko-KR" altLang="en-US" sz="1200" b="1"/>
              <a:t>변환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89569CA-F46D-637E-53D5-B46955930FF3}"/>
              </a:ext>
            </a:extLst>
          </p:cNvPr>
          <p:cNvSpPr/>
          <p:nvPr/>
        </p:nvSpPr>
        <p:spPr>
          <a:xfrm>
            <a:off x="4855464" y="2033416"/>
            <a:ext cx="2624328" cy="12035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580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1</a:t>
            </a:r>
            <a:r>
              <a:rPr lang="en-US" altLang="ko-KR" sz="3600"/>
              <a:t>. </a:t>
            </a:r>
            <a:r>
              <a:rPr lang="ko-KR" altLang="en-US" sz="3600"/>
              <a:t>자바스크립트 소개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1-1</a:t>
            </a:r>
            <a:r>
              <a:rPr lang="en-US" altLang="ko-KR"/>
              <a:t>. History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1-2</a:t>
            </a:r>
            <a:r>
              <a:rPr lang="en-US" altLang="ko-KR"/>
              <a:t>. </a:t>
            </a:r>
            <a:r>
              <a:rPr lang="ko-KR" altLang="en-US"/>
              <a:t>자바스크립트 적용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1-3</a:t>
            </a:r>
            <a:r>
              <a:rPr lang="en-US" altLang="ko-KR"/>
              <a:t>. </a:t>
            </a:r>
            <a:r>
              <a:rPr lang="ko-KR" altLang="en-US"/>
              <a:t>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0960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2</a:t>
            </a:r>
            <a:r>
              <a:rPr lang="en-US" altLang="ko-KR" sz="3600"/>
              <a:t>. </a:t>
            </a:r>
            <a:r>
              <a:rPr lang="ko-KR" altLang="en-US" sz="3600"/>
              <a:t>변수</a:t>
            </a:r>
            <a:r>
              <a:rPr lang="en-US" altLang="ko-KR" sz="3600"/>
              <a:t>, </a:t>
            </a:r>
            <a:r>
              <a:rPr lang="ko-KR" altLang="en-US" sz="3600"/>
              <a:t>자료형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2-1</a:t>
            </a:r>
            <a:r>
              <a:rPr lang="en-US" altLang="ko-KR"/>
              <a:t>. </a:t>
            </a:r>
            <a:r>
              <a:rPr lang="ko-KR" altLang="en-US"/>
              <a:t>변수 및 상수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2-2</a:t>
            </a:r>
            <a:r>
              <a:rPr lang="en-US" altLang="ko-KR"/>
              <a:t>. </a:t>
            </a:r>
            <a:r>
              <a:rPr lang="ko-KR" altLang="en-US"/>
              <a:t>기본 자료형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2-3</a:t>
            </a:r>
            <a:r>
              <a:rPr lang="en-US" altLang="ko-KR"/>
              <a:t>. </a:t>
            </a:r>
            <a:r>
              <a:rPr lang="ko-KR" altLang="en-US"/>
              <a:t>참조 자료형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940370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1860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Promise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then</a:t>
            </a:r>
            <a:r>
              <a:rPr lang="ko-KR" altLang="en-US"/>
              <a:t> → </a:t>
            </a:r>
            <a:r>
              <a:rPr lang="en-US" altLang="ko-KR"/>
              <a:t>async - await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494184" y="1103427"/>
            <a:ext cx="4005808" cy="5447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endParaRPr lang="en-US" altLang="ko-KR" sz="12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🐓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🥚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cook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🍳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endParaRPr lang="en-US" altLang="ko-KR" sz="1200" b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>
              <a:solidFill>
                <a:srgbClr val="795E26"/>
              </a:solidFill>
              <a:latin typeface="Consolas" panose="020B0609020204030204" pitchFamily="49" charset="0"/>
            </a:endParaRPr>
          </a:p>
          <a:p>
            <a:endParaRPr lang="en-US" altLang="ko-KR" sz="1200" b="0">
              <a:solidFill>
                <a:srgbClr val="795E2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cook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3CB5E-8657-D44D-CF9A-E78FFBAC455F}"/>
              </a:ext>
            </a:extLst>
          </p:cNvPr>
          <p:cNvSpPr txBox="1"/>
          <p:nvPr/>
        </p:nvSpPr>
        <p:spPr>
          <a:xfrm>
            <a:off x="494184" y="826428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07-08-chaining.html</a:t>
            </a:r>
            <a:endParaRPr lang="ko-KR" altLang="en-US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D4913-AE59-50BC-6A42-A8EC6D5E2CFB}"/>
              </a:ext>
            </a:extLst>
          </p:cNvPr>
          <p:cNvSpPr txBox="1"/>
          <p:nvPr/>
        </p:nvSpPr>
        <p:spPr>
          <a:xfrm>
            <a:off x="4814664" y="1103427"/>
            <a:ext cx="4005808" cy="5447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🐓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🥚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cook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&gt;&gt; </a:t>
            </a:r>
            <a:r>
              <a:rPr lang="ko-KR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🍳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cook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egg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E88BD-601B-F4B1-585B-E9B8AFABE2BC}"/>
              </a:ext>
            </a:extLst>
          </p:cNvPr>
          <p:cNvSpPr txBox="1"/>
          <p:nvPr/>
        </p:nvSpPr>
        <p:spPr>
          <a:xfrm>
            <a:off x="4814664" y="832575"/>
            <a:ext cx="194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08-09-promise</a:t>
            </a:r>
            <a:r>
              <a:rPr lang="ko-KR" altLang="en-US" sz="1200" b="1"/>
              <a:t>변환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35112092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1860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Promise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then</a:t>
            </a:r>
            <a:r>
              <a:rPr lang="ko-KR" altLang="en-US"/>
              <a:t> → </a:t>
            </a:r>
            <a:r>
              <a:rPr lang="en-US" altLang="ko-KR"/>
              <a:t>async - await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494184" y="1103427"/>
            <a:ext cx="4005808" cy="46628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spc="-5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 spc="-5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spc="-5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 spc="-5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00" b="0" spc="-5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100" b="0" spc="-5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 spc="-5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 spc="-5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100" b="0" spc="-5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Promise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resolve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'manager'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reject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 access'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}, </a:t>
            </a:r>
            <a:r>
              <a:rPr lang="en-US" altLang="ko-KR" sz="11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3CB5E-8657-D44D-CF9A-E78FFBAC455F}"/>
              </a:ext>
            </a:extLst>
          </p:cNvPr>
          <p:cNvSpPr txBox="1"/>
          <p:nvPr/>
        </p:nvSpPr>
        <p:spPr>
          <a:xfrm>
            <a:off x="494184" y="826428"/>
            <a:ext cx="19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07-09-user-storage.html</a:t>
            </a:r>
            <a:endParaRPr lang="ko-KR" altLang="en-US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D4913-AE59-50BC-6A42-A8EC6D5E2CFB}"/>
              </a:ext>
            </a:extLst>
          </p:cNvPr>
          <p:cNvSpPr txBox="1"/>
          <p:nvPr/>
        </p:nvSpPr>
        <p:spPr>
          <a:xfrm>
            <a:off x="4814664" y="1103427"/>
            <a:ext cx="4005808" cy="46628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||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'back'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 found'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'admin'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'call'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role: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'manager'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 access'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E88BD-601B-F4B1-585B-E9B8AFABE2BC}"/>
              </a:ext>
            </a:extLst>
          </p:cNvPr>
          <p:cNvSpPr txBox="1"/>
          <p:nvPr/>
        </p:nvSpPr>
        <p:spPr>
          <a:xfrm>
            <a:off x="4814664" y="832575"/>
            <a:ext cx="194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08-10-promise</a:t>
            </a:r>
            <a:r>
              <a:rPr lang="ko-KR" altLang="en-US" sz="1200" b="1"/>
              <a:t>변환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284FBE-724B-62A7-D2CC-9D871DB49DE6}"/>
              </a:ext>
            </a:extLst>
          </p:cNvPr>
          <p:cNvSpPr/>
          <p:nvPr/>
        </p:nvSpPr>
        <p:spPr>
          <a:xfrm>
            <a:off x="5184648" y="2148840"/>
            <a:ext cx="2249424" cy="20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7D4BF4A-FF53-528E-8997-92A0D1376556}"/>
              </a:ext>
            </a:extLst>
          </p:cNvPr>
          <p:cNvSpPr/>
          <p:nvPr/>
        </p:nvSpPr>
        <p:spPr>
          <a:xfrm>
            <a:off x="5184648" y="4495433"/>
            <a:ext cx="2249424" cy="201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70037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1860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Promise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</a:t>
            </a:r>
            <a:r>
              <a:rPr lang="en-US" altLang="ko-KR"/>
              <a:t>then</a:t>
            </a:r>
            <a:r>
              <a:rPr lang="ko-KR" altLang="en-US"/>
              <a:t> → </a:t>
            </a:r>
            <a:r>
              <a:rPr lang="en-US" altLang="ko-KR"/>
              <a:t>async - await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2FA051-4400-4907-8B18-EABACBCA898C}"/>
              </a:ext>
            </a:extLst>
          </p:cNvPr>
          <p:cNvSpPr txBox="1"/>
          <p:nvPr/>
        </p:nvSpPr>
        <p:spPr>
          <a:xfrm>
            <a:off x="494184" y="1103427"/>
            <a:ext cx="4005808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spc="-6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1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US" altLang="ko-KR" sz="11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you have a </a:t>
            </a:r>
            <a:r>
              <a:rPr lang="en-US" altLang="ko-KR" sz="11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1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43CB5E-8657-D44D-CF9A-E78FFBAC455F}"/>
              </a:ext>
            </a:extLst>
          </p:cNvPr>
          <p:cNvSpPr txBox="1"/>
          <p:nvPr/>
        </p:nvSpPr>
        <p:spPr>
          <a:xfrm>
            <a:off x="494184" y="826428"/>
            <a:ext cx="19627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07-09-user-storage.html</a:t>
            </a:r>
            <a:endParaRPr lang="ko-KR" altLang="en-US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D4913-AE59-50BC-6A42-A8EC6D5E2CFB}"/>
              </a:ext>
            </a:extLst>
          </p:cNvPr>
          <p:cNvSpPr txBox="1"/>
          <p:nvPr/>
        </p:nvSpPr>
        <p:spPr>
          <a:xfrm>
            <a:off x="4814664" y="1103427"/>
            <a:ext cx="4005808" cy="28007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1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try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1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loginUser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password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100" b="0" spc="-4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1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0" spc="-4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userStorage</a:t>
            </a:r>
            <a:r>
              <a:rPr lang="en-US" altLang="ko-KR" sz="11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spc="-4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getRoles</a:t>
            </a:r>
            <a:r>
              <a:rPr lang="en-US" altLang="ko-KR" sz="11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spc="-4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en-US" altLang="ko-KR" sz="11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 spc="-6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1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`Hello </a:t>
            </a:r>
            <a:r>
              <a:rPr lang="en-US" altLang="ko-KR" sz="11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spc="-6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1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you have a </a:t>
            </a:r>
            <a:r>
              <a:rPr lang="en-US" altLang="ko-KR" sz="11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100" b="0" spc="-6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1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lang="en-US" altLang="ko-KR" sz="11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1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1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1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catch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run</a:t>
            </a:r>
            <a:r>
              <a:rPr lang="en-US" altLang="ko-KR" sz="11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5E88BD-601B-F4B1-585B-E9B8AFABE2BC}"/>
              </a:ext>
            </a:extLst>
          </p:cNvPr>
          <p:cNvSpPr txBox="1"/>
          <p:nvPr/>
        </p:nvSpPr>
        <p:spPr>
          <a:xfrm>
            <a:off x="4814664" y="832575"/>
            <a:ext cx="1947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08-10-promise</a:t>
            </a:r>
            <a:r>
              <a:rPr lang="ko-KR" altLang="en-US" sz="1200" b="1"/>
              <a:t>변환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19EE1D1-C330-0157-965C-F82E78F3AC1D}"/>
              </a:ext>
            </a:extLst>
          </p:cNvPr>
          <p:cNvSpPr/>
          <p:nvPr/>
        </p:nvSpPr>
        <p:spPr>
          <a:xfrm>
            <a:off x="4855464" y="1801368"/>
            <a:ext cx="3895344" cy="1737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67413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7859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(08-</a:t>
            </a:r>
            <a:r>
              <a:rPr lang="ko-KR" altLang="en-US"/>
              <a:t>연습문제</a:t>
            </a:r>
            <a:r>
              <a:rPr lang="en-US" altLang="ko-KR"/>
              <a:t>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"07-15-ajax-axios-dinosaur.html"</a:t>
            </a:r>
            <a:r>
              <a:rPr lang="ko-KR" altLang="en-US"/>
              <a:t>의 코드에 </a:t>
            </a:r>
            <a:r>
              <a:rPr lang="en-US" altLang="ko-KR"/>
              <a:t>async</a:t>
            </a:r>
            <a:r>
              <a:rPr lang="ko-KR" altLang="en-US"/>
              <a:t>와 </a:t>
            </a:r>
            <a:r>
              <a:rPr lang="en-US" altLang="ko-KR"/>
              <a:t>await</a:t>
            </a:r>
            <a:r>
              <a:rPr lang="ko-KR" altLang="en-US"/>
              <a:t>를 적용해서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</a:t>
            </a:r>
            <a:r>
              <a:rPr lang="ko-KR" altLang="en-US"/>
              <a:t>동일한 결과가 출력될 수 있도록 수정하기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24AB21-7F11-9B48-516D-C1BE675ED764}"/>
              </a:ext>
            </a:extLst>
          </p:cNvPr>
          <p:cNvSpPr txBox="1"/>
          <p:nvPr/>
        </p:nvSpPr>
        <p:spPr>
          <a:xfrm>
            <a:off x="683568" y="1476648"/>
            <a:ext cx="7992888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axios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'http://ggoreb.com/dinosaur/info.jsp'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method: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params: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ajax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`&lt;div class="dropdown"&gt;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&lt;button</a:t>
            </a:r>
            <a:r>
              <a:rPr lang="en-US" altLang="ko-KR" sz="14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class="btn btn-primary dropdown-toggle" data-bs-toggle="dropdown"&gt;</a:t>
            </a:r>
            <a:endParaRPr lang="en-US" altLang="ko-KR" sz="1400" b="0" spc="-4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kind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'dinosaurs'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     &lt;/button&gt;`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`&lt;ul class="dropdown-menu"&gt;`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dinosaur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'dinosaurs'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spc="-3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&lt;li&gt;&lt;a class="dropdown-item" href="#"&gt;</a:t>
            </a:r>
            <a:r>
              <a:rPr lang="en-US" altLang="ko-KR" sz="1400" b="0" spc="-3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spc="-3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dinosaur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 spc="-3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spc="-3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spc="-3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&lt;/a&gt;&lt;/li&gt;`</a:t>
            </a:r>
            <a:r>
              <a:rPr lang="en-US" altLang="ko-KR" sz="1400" b="0" spc="-3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`&lt;/ul&gt;&lt;/div&gt;`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'#content'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code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22D23B-20CB-AFBA-5E6B-AB7AB21F3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1550" y="1642025"/>
            <a:ext cx="3011057" cy="1520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044366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9. DOM, Event, Web API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9-1. DOM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9-2. Event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9-3. Web API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9-4. Cookie, Local Storage, Session Storage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2515005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756547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DOM (Document Object Model)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웹 브라우저가 </a:t>
            </a:r>
            <a:r>
              <a:rPr lang="en-US" altLang="ko-KR" dirty="0"/>
              <a:t>HTML</a:t>
            </a:r>
            <a:r>
              <a:rPr lang="ko-KR" altLang="en-US" dirty="0"/>
              <a:t>을 인식하는 방식 </a:t>
            </a:r>
            <a:r>
              <a:rPr lang="en-US" altLang="ko-KR" dirty="0"/>
              <a:t>(</a:t>
            </a:r>
            <a:r>
              <a:rPr lang="ko-KR" altLang="en-US" dirty="0"/>
              <a:t>넓은 의미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document </a:t>
            </a:r>
            <a:r>
              <a:rPr lang="ko-KR" altLang="en-US" dirty="0"/>
              <a:t>객체와 관련된 객체의 집합 </a:t>
            </a:r>
            <a:r>
              <a:rPr lang="en-US" altLang="ko-KR" dirty="0"/>
              <a:t>(</a:t>
            </a:r>
            <a:r>
              <a:rPr lang="ko-KR" altLang="en-US" dirty="0"/>
              <a:t>좁은 의미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HTML</a:t>
            </a:r>
            <a:r>
              <a:rPr lang="ko-KR" altLang="en-US" dirty="0"/>
              <a:t>의 </a:t>
            </a:r>
            <a:r>
              <a:rPr lang="en-US" altLang="ko-KR" dirty="0"/>
              <a:t>Tag</a:t>
            </a:r>
            <a:r>
              <a:rPr lang="ko-KR" altLang="en-US" dirty="0"/>
              <a:t>를 자바스크립트에서 이용할 수 있도록 객체로 만든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b="1" u="sng" dirty="0">
                <a:solidFill>
                  <a:srgbClr val="FF0000"/>
                </a:solidFill>
              </a:rPr>
              <a:t>Element Node</a:t>
            </a:r>
            <a:r>
              <a:rPr lang="en-US" altLang="ko-KR" dirty="0"/>
              <a:t> / </a:t>
            </a:r>
            <a:r>
              <a:rPr lang="en-US" altLang="ko-KR" b="1" u="sng" dirty="0">
                <a:solidFill>
                  <a:schemeClr val="accent5"/>
                </a:solidFill>
              </a:rPr>
              <a:t>Text Node (Text Content)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8F7C5-71EA-4F58-9CD4-769C0F994252}"/>
              </a:ext>
            </a:extLst>
          </p:cNvPr>
          <p:cNvSpPr txBox="1"/>
          <p:nvPr/>
        </p:nvSpPr>
        <p:spPr>
          <a:xfrm>
            <a:off x="1115616" y="2272804"/>
            <a:ext cx="7128792" cy="31393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'Header'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 Node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'content'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r>
              <a:rPr lang="en-US" altLang="ko-KR" dirty="0">
                <a:solidFill>
                  <a:srgbClr val="8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 Node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5F4C363-393D-4CF2-B321-335026E3E32D}"/>
              </a:ext>
            </a:extLst>
          </p:cNvPr>
          <p:cNvSpPr/>
          <p:nvPr/>
        </p:nvSpPr>
        <p:spPr>
          <a:xfrm>
            <a:off x="1389965" y="2852937"/>
            <a:ext cx="2461955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983DED-AA59-4354-A459-48D7DF20CFD5}"/>
              </a:ext>
            </a:extLst>
          </p:cNvPr>
          <p:cNvSpPr/>
          <p:nvPr/>
        </p:nvSpPr>
        <p:spPr>
          <a:xfrm>
            <a:off x="1678088" y="3126936"/>
            <a:ext cx="1202272" cy="3023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119A84A-1DE0-40DE-B1EA-C73D32BF7408}"/>
              </a:ext>
            </a:extLst>
          </p:cNvPr>
          <p:cNvSpPr/>
          <p:nvPr/>
        </p:nvSpPr>
        <p:spPr>
          <a:xfrm>
            <a:off x="1389965" y="3959025"/>
            <a:ext cx="2461955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F8B06E8-2D86-4028-BD03-BC3D471F8EB0}"/>
              </a:ext>
            </a:extLst>
          </p:cNvPr>
          <p:cNvSpPr/>
          <p:nvPr/>
        </p:nvSpPr>
        <p:spPr>
          <a:xfrm>
            <a:off x="1678088" y="4233024"/>
            <a:ext cx="1202272" cy="30238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49484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29851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DOM (Document Object Model)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문서 객체 가져오기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 err="1"/>
              <a:t>document.head</a:t>
            </a:r>
            <a:r>
              <a:rPr lang="en-US" altLang="ko-KR" dirty="0"/>
              <a:t> / </a:t>
            </a:r>
            <a:r>
              <a:rPr lang="en-US" altLang="ko-KR" dirty="0" err="1"/>
              <a:t>document.body</a:t>
            </a:r>
            <a:r>
              <a:rPr lang="en-US" altLang="ko-KR" dirty="0"/>
              <a:t> / </a:t>
            </a:r>
            <a:r>
              <a:rPr lang="en-US" altLang="ko-KR" dirty="0" err="1"/>
              <a:t>document.title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A4BB9-A733-49AC-B17E-3BFA03618321}"/>
              </a:ext>
            </a:extLst>
          </p:cNvPr>
          <p:cNvSpPr txBox="1"/>
          <p:nvPr/>
        </p:nvSpPr>
        <p:spPr>
          <a:xfrm>
            <a:off x="1115616" y="1412776"/>
            <a:ext cx="7128792" cy="47705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&lt;meta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charset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document.head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document.title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document.head.childNodes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document.head.childNodes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document.body.childNodes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FFD61B-34ED-4779-B412-0271B825C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1538908"/>
            <a:ext cx="2969767" cy="2523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39A879-CCEF-E27E-6BD0-6ACAC981B3C9}"/>
              </a:ext>
            </a:extLst>
          </p:cNvPr>
          <p:cNvSpPr txBox="1"/>
          <p:nvPr/>
        </p:nvSpPr>
        <p:spPr>
          <a:xfrm>
            <a:off x="7374026" y="1126252"/>
            <a:ext cx="1382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09-01-dom.html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09283546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22102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DOM (Document Object Model)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자바스크립트로 </a:t>
            </a:r>
            <a:r>
              <a:rPr lang="en-US" altLang="ko-KR" dirty="0"/>
              <a:t>HTML </a:t>
            </a:r>
            <a:r>
              <a:rPr lang="ko-KR" altLang="en-US" dirty="0"/>
              <a:t>내용 작성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A4BB9-A733-49AC-B17E-3BFA03618321}"/>
              </a:ext>
            </a:extLst>
          </p:cNvPr>
          <p:cNvSpPr txBox="1"/>
          <p:nvPr/>
        </p:nvSpPr>
        <p:spPr>
          <a:xfrm>
            <a:off x="1115616" y="980728"/>
            <a:ext cx="7128792" cy="550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h1 = (text)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`&lt;h1&gt;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&lt;/h1&gt;`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document.body.innerHTML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h1(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번째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script 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태그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document.body.innerHTML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h1(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'2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번째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script 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태그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번째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h1 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document.body.innerHTML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h1(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'3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번째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script 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태그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번째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h2 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21EF59-A93A-40EF-9944-1B760399C46B}"/>
              </a:ext>
            </a:extLst>
          </p:cNvPr>
          <p:cNvSpPr/>
          <p:nvPr/>
        </p:nvSpPr>
        <p:spPr>
          <a:xfrm>
            <a:off x="1401996" y="2744653"/>
            <a:ext cx="5834299" cy="708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E8D21B-099D-433E-A212-B0B2F5161736}"/>
              </a:ext>
            </a:extLst>
          </p:cNvPr>
          <p:cNvSpPr/>
          <p:nvPr/>
        </p:nvSpPr>
        <p:spPr>
          <a:xfrm>
            <a:off x="6012159" y="3505025"/>
            <a:ext cx="1510515" cy="4041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6"/>
                </a:solidFill>
              </a:rPr>
              <a:t>실행되지 않음 </a:t>
            </a:r>
            <a:r>
              <a:rPr lang="en-US" altLang="ko-KR" sz="1200" b="1" dirty="0">
                <a:solidFill>
                  <a:schemeClr val="accent6"/>
                </a:solidFill>
              </a:rPr>
              <a:t>(body </a:t>
            </a:r>
            <a:r>
              <a:rPr lang="ko-KR" altLang="en-US" sz="1200" b="1" dirty="0">
                <a:solidFill>
                  <a:schemeClr val="accent6"/>
                </a:solidFill>
              </a:rPr>
              <a:t>생성 전</a:t>
            </a:r>
            <a:r>
              <a:rPr lang="en-US" altLang="ko-KR" sz="1200" b="1" dirty="0">
                <a:solidFill>
                  <a:schemeClr val="accent6"/>
                </a:solidFill>
              </a:rPr>
              <a:t>)</a:t>
            </a:r>
            <a:endParaRPr lang="ko-KR" altLang="en-US" sz="1200" b="1" dirty="0">
              <a:solidFill>
                <a:schemeClr val="accent6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AE1A60-F2BC-4DB9-9F71-04A7D01A6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794" y="1159297"/>
            <a:ext cx="1399728" cy="1333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1E51C4-D9D7-846F-735C-194052CD8D29}"/>
              </a:ext>
            </a:extLst>
          </p:cNvPr>
          <p:cNvSpPr txBox="1"/>
          <p:nvPr/>
        </p:nvSpPr>
        <p:spPr>
          <a:xfrm>
            <a:off x="6784121" y="692696"/>
            <a:ext cx="1972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09-02-</a:t>
            </a:r>
            <a:r>
              <a:rPr lang="ko-KR" altLang="en-US" sz="1200" b="1"/>
              <a:t>코드작성순서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4174434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8641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DOM (Document Object Model)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웹 브라우저가 문서 객체를 모두 읽고 난 후 동작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4A4BB9-A733-49AC-B17E-3BFA03618321}"/>
              </a:ext>
            </a:extLst>
          </p:cNvPr>
          <p:cNvSpPr txBox="1"/>
          <p:nvPr/>
        </p:nvSpPr>
        <p:spPr>
          <a:xfrm>
            <a:off x="1115616" y="980728"/>
            <a:ext cx="7128792" cy="427809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&lt;title&gt;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&lt;/title&gt;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h1 = (text)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`&lt;h1&gt;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&lt;/h1&gt;`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DOMContentLoaded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document.body.innerHTML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h1(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'h1 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태그 추가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h1 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태그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B21EF59-A93A-40EF-9944-1B760399C46B}"/>
              </a:ext>
            </a:extLst>
          </p:cNvPr>
          <p:cNvSpPr/>
          <p:nvPr/>
        </p:nvSpPr>
        <p:spPr>
          <a:xfrm>
            <a:off x="1624263" y="2971799"/>
            <a:ext cx="5955632" cy="7459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423E6B-7276-48E8-A1AC-6EFFDAD54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59" y="4227332"/>
            <a:ext cx="2507363" cy="1505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DB5E5-9484-1D30-75B5-B53698D8F4C2}"/>
              </a:ext>
            </a:extLst>
          </p:cNvPr>
          <p:cNvSpPr txBox="1"/>
          <p:nvPr/>
        </p:nvSpPr>
        <p:spPr>
          <a:xfrm>
            <a:off x="6744302" y="692696"/>
            <a:ext cx="2011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09-03-loaded-event.html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98944600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268063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DOM (Document Object Model)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문서 객체 가져오기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head / body </a:t>
            </a:r>
            <a:r>
              <a:rPr lang="ko-KR" altLang="en-US" dirty="0"/>
              <a:t>요소 내부에 만든 다른 요소 가져오기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※ </a:t>
            </a:r>
            <a:r>
              <a:rPr lang="ko-KR" altLang="en-US" dirty="0"/>
              <a:t>자주 사용되는 </a:t>
            </a:r>
            <a:r>
              <a:rPr lang="en-US" altLang="ko-KR" dirty="0"/>
              <a:t>CSS </a:t>
            </a:r>
            <a:r>
              <a:rPr lang="ko-KR" altLang="en-US" dirty="0" err="1"/>
              <a:t>선택자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E9A682-C57C-462C-82D0-610931903A96}"/>
              </a:ext>
            </a:extLst>
          </p:cNvPr>
          <p:cNvSpPr txBox="1"/>
          <p:nvPr/>
        </p:nvSpPr>
        <p:spPr>
          <a:xfrm>
            <a:off x="1115616" y="1403484"/>
            <a:ext cx="71287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'CSS </a:t>
            </a:r>
            <a:r>
              <a:rPr lang="ko-KR" alt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document.querySelectorAll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'CSS </a:t>
            </a:r>
            <a:r>
              <a:rPr lang="ko-KR" alt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선택자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1A003008-FF4E-4C68-96B4-55E46EF6E224}"/>
              </a:ext>
            </a:extLst>
          </p:cNvPr>
          <p:cNvGraphicFramePr>
            <a:graphicFrameLocks noGrp="1"/>
          </p:cNvGraphicFramePr>
          <p:nvPr/>
        </p:nvGraphicFramePr>
        <p:xfrm>
          <a:off x="1115616" y="2676479"/>
          <a:ext cx="7128792" cy="32664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329955168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51590627"/>
                    </a:ext>
                  </a:extLst>
                </a:gridCol>
                <a:gridCol w="3312368">
                  <a:extLst>
                    <a:ext uri="{9D8B030D-6E8A-4147-A177-3AD203B41FA5}">
                      <a16:colId xmlns:a16="http://schemas.microsoft.com/office/drawing/2014/main" val="1868239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선택자</a:t>
                      </a:r>
                      <a:r>
                        <a:rPr lang="ko-KR" altLang="en-US" sz="1600" dirty="0"/>
                        <a:t> 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22560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태그 </a:t>
                      </a:r>
                      <a:r>
                        <a:rPr lang="ko-KR" altLang="en-US" sz="1600" dirty="0" err="1"/>
                        <a:t>선택자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태그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지정 태그를 가진 객체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51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아이디 </a:t>
                      </a:r>
                      <a:r>
                        <a:rPr lang="ko-KR" altLang="en-US" sz="1600" dirty="0" err="1"/>
                        <a:t>선택자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#</a:t>
                      </a:r>
                      <a:r>
                        <a:rPr lang="ko-KR" altLang="en-US" sz="1600" dirty="0"/>
                        <a:t>아이디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지정 아이디를 가진 객체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04531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클래스 </a:t>
                      </a:r>
                      <a:r>
                        <a:rPr lang="ko-KR" altLang="en-US" sz="1600" dirty="0" err="1"/>
                        <a:t>선택자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.</a:t>
                      </a:r>
                      <a:r>
                        <a:rPr lang="ko-KR" altLang="en-US" sz="1600" dirty="0"/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지정 클래스를 가진 객체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92201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속성 </a:t>
                      </a:r>
                      <a:r>
                        <a:rPr lang="ko-KR" altLang="en-US" sz="1600" dirty="0" err="1"/>
                        <a:t>선택자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[</a:t>
                      </a:r>
                      <a:r>
                        <a:rPr lang="ko-KR" altLang="en-US" sz="1600" dirty="0"/>
                        <a:t>속성</a:t>
                      </a:r>
                      <a:r>
                        <a:rPr lang="en-US" altLang="ko-KR" sz="1600" dirty="0"/>
                        <a:t>=</a:t>
                      </a:r>
                      <a:r>
                        <a:rPr lang="ko-KR" altLang="en-US" sz="1600" dirty="0"/>
                        <a:t>값</a:t>
                      </a:r>
                      <a:r>
                        <a:rPr lang="en-US" altLang="ko-KR" sz="1600" dirty="0"/>
                        <a:t>]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지정 속성 값을 가진 객체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988790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하위 </a:t>
                      </a:r>
                      <a:r>
                        <a:rPr lang="ko-KR" altLang="en-US" sz="1600" dirty="0" err="1"/>
                        <a:t>선택자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선택자</a:t>
                      </a:r>
                      <a:r>
                        <a:rPr lang="en-US" altLang="ko-KR" sz="1600" dirty="0"/>
                        <a:t>1 </a:t>
                      </a:r>
                      <a:r>
                        <a:rPr lang="ko-KR" altLang="en-US" sz="1600" dirty="0" err="1"/>
                        <a:t>선택자</a:t>
                      </a:r>
                      <a:r>
                        <a:rPr lang="en-US" altLang="ko-KR" sz="1600" dirty="0"/>
                        <a:t>2</a:t>
                      </a:r>
                    </a:p>
                    <a:p>
                      <a:pPr algn="ctr" latinLnBrk="1"/>
                      <a:r>
                        <a:rPr lang="ko-KR" altLang="en-US" sz="1600" dirty="0" err="1"/>
                        <a:t>선택자</a:t>
                      </a:r>
                      <a:r>
                        <a:rPr lang="en-US" altLang="ko-KR" sz="1600" dirty="0"/>
                        <a:t>1 &gt; </a:t>
                      </a:r>
                      <a:r>
                        <a:rPr lang="ko-KR" altLang="en-US" sz="1600" dirty="0" err="1"/>
                        <a:t>선택자</a:t>
                      </a:r>
                      <a:r>
                        <a:rPr lang="en-US" altLang="ko-KR" sz="1600" dirty="0"/>
                        <a:t>2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선택자</a:t>
                      </a:r>
                      <a:r>
                        <a:rPr lang="en-US" altLang="ko-KR" sz="1600" dirty="0"/>
                        <a:t>1 </a:t>
                      </a:r>
                      <a:r>
                        <a:rPr lang="ko-KR" altLang="en-US" sz="1600" dirty="0"/>
                        <a:t>하위의 </a:t>
                      </a:r>
                      <a:r>
                        <a:rPr lang="ko-KR" altLang="en-US" sz="1600" dirty="0" err="1"/>
                        <a:t>선택자</a:t>
                      </a:r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를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가진 객체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61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9178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35114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Variable 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ECMAScript 6 </a:t>
            </a:r>
            <a:r>
              <a:rPr lang="ko-KR" altLang="en-US" dirty="0"/>
              <a:t>부터 추가된 문법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예전부터 사용되어오던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 </a:t>
            </a:r>
            <a:r>
              <a:rPr lang="ko-KR" altLang="en-US" dirty="0"/>
              <a:t>와 비슷한 기능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중복선언 불가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49C90-75F8-489E-89C8-5AF3BF3C5839}"/>
              </a:ext>
            </a:extLst>
          </p:cNvPr>
          <p:cNvSpPr txBox="1"/>
          <p:nvPr/>
        </p:nvSpPr>
        <p:spPr>
          <a:xfrm>
            <a:off x="1141156" y="1415078"/>
            <a:ext cx="439248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제목수정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8ABDBE6C-3D54-40A2-A6B8-D2CD1D323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28800"/>
            <a:ext cx="3686175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04E94B-CE6A-40BB-AA51-C383878F0F63}"/>
              </a:ext>
            </a:extLst>
          </p:cNvPr>
          <p:cNvSpPr txBox="1"/>
          <p:nvPr/>
        </p:nvSpPr>
        <p:spPr>
          <a:xfrm>
            <a:off x="1141156" y="3892750"/>
            <a:ext cx="4392488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제목수정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D7A4C00C-4C50-41B5-B812-2C574EA027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108632"/>
            <a:ext cx="4457700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86A77F1-8D18-4F70-A4C7-C14EF5C8CB37}"/>
              </a:ext>
            </a:extLst>
          </p:cNvPr>
          <p:cNvSpPr/>
          <p:nvPr/>
        </p:nvSpPr>
        <p:spPr>
          <a:xfrm>
            <a:off x="1164530" y="4756311"/>
            <a:ext cx="1264905" cy="272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D83D1-E036-627F-C2C4-AF2075A79327}"/>
              </a:ext>
            </a:extLst>
          </p:cNvPr>
          <p:cNvSpPr txBox="1"/>
          <p:nvPr/>
        </p:nvSpPr>
        <p:spPr>
          <a:xfrm>
            <a:off x="7399674" y="764704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02-01-</a:t>
            </a:r>
            <a:r>
              <a:rPr lang="ko-KR" altLang="en-US" sz="1200" b="1"/>
              <a:t>변수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7268979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9163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DOM (Document Object Model)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문서 객체 생성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h1 </a:t>
            </a:r>
            <a:r>
              <a:rPr lang="ko-KR" altLang="en-US" dirty="0"/>
              <a:t>태그 생성 후 </a:t>
            </a:r>
            <a:r>
              <a:rPr lang="en-US" altLang="ko-KR" dirty="0"/>
              <a:t>"Header" </a:t>
            </a:r>
            <a:r>
              <a:rPr lang="ko-KR" altLang="en-US" dirty="0"/>
              <a:t>텍스트 추가하여 </a:t>
            </a:r>
            <a:r>
              <a:rPr lang="en-US" altLang="ko-KR" dirty="0"/>
              <a:t>body</a:t>
            </a:r>
            <a:r>
              <a:rPr lang="ko-KR" altLang="en-US" dirty="0"/>
              <a:t>에 적용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8F7C5-71EA-4F58-9CD4-769C0F994252}"/>
              </a:ext>
            </a:extLst>
          </p:cNvPr>
          <p:cNvSpPr txBox="1"/>
          <p:nvPr/>
        </p:nvSpPr>
        <p:spPr>
          <a:xfrm>
            <a:off x="1115616" y="1844824"/>
            <a:ext cx="7128792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obj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obj.textContent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'Header'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const text =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document.createTextNode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('Header');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obj.appendChild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(text);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document.body.appendChild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18527-7260-4FBC-97B5-06F41FE7DEF2}"/>
              </a:ext>
            </a:extLst>
          </p:cNvPr>
          <p:cNvSpPr txBox="1"/>
          <p:nvPr/>
        </p:nvSpPr>
        <p:spPr>
          <a:xfrm>
            <a:off x="1115616" y="980728"/>
            <a:ext cx="712879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태그명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D98F3F-902B-4671-B9CC-D94831248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4609306"/>
            <a:ext cx="4095750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50C84-E268-9083-E852-C7F1219686FE}"/>
              </a:ext>
            </a:extLst>
          </p:cNvPr>
          <p:cNvSpPr txBox="1"/>
          <p:nvPr/>
        </p:nvSpPr>
        <p:spPr>
          <a:xfrm>
            <a:off x="7002130" y="692696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09-04-dom-</a:t>
            </a:r>
            <a:r>
              <a:rPr lang="ko-KR" altLang="en-US" sz="1200" b="1"/>
              <a:t>생성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90639152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5796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DOM (Document Object Model)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문서 객체 속성 지정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h1 </a:t>
            </a:r>
            <a:r>
              <a:rPr lang="ko-KR" altLang="en-US" dirty="0"/>
              <a:t>태그 생성 후 </a:t>
            </a:r>
            <a:r>
              <a:rPr lang="en-US" altLang="ko-KR" dirty="0"/>
              <a:t>"Header" </a:t>
            </a:r>
            <a:r>
              <a:rPr lang="ko-KR" altLang="en-US" dirty="0"/>
              <a:t>텍스트 추가하여 </a:t>
            </a:r>
            <a:r>
              <a:rPr lang="en-US" altLang="ko-KR" dirty="0"/>
              <a:t>body</a:t>
            </a:r>
            <a:r>
              <a:rPr lang="ko-KR" altLang="en-US" dirty="0"/>
              <a:t>에 적용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8F7C5-71EA-4F58-9CD4-769C0F994252}"/>
              </a:ext>
            </a:extLst>
          </p:cNvPr>
          <p:cNvSpPr txBox="1"/>
          <p:nvPr/>
        </p:nvSpPr>
        <p:spPr>
          <a:xfrm>
            <a:off x="1115616" y="1412776"/>
            <a:ext cx="7128792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obj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document.createElement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obj.textContent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'Header'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document.body.appendChild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obj.style.color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obj.style.backgroundColor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'#d9d9d9'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obj.setAttribute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575C58-DE03-42A5-AF36-B47C04793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59" y="4609306"/>
            <a:ext cx="4095750" cy="1123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33D6F6-A450-4E4D-A472-FC8CAD4DA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647" y="4221088"/>
            <a:ext cx="3279785" cy="1822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4478AC7-41BB-5451-95DE-554CABBDEE3A}"/>
              </a:ext>
            </a:extLst>
          </p:cNvPr>
          <p:cNvSpPr txBox="1"/>
          <p:nvPr/>
        </p:nvSpPr>
        <p:spPr>
          <a:xfrm>
            <a:off x="7091898" y="692696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09-05-</a:t>
            </a:r>
            <a:r>
              <a:rPr lang="ko-KR" altLang="en-US" sz="1200" b="1"/>
              <a:t>속성지정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4580740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763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DOM (Document Object Model)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문서 </a:t>
            </a:r>
            <a:r>
              <a:rPr lang="ko-KR" altLang="en-US"/>
              <a:t>객체 제거</a:t>
            </a:r>
            <a:endParaRPr lang="en-US" altLang="ko-K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8F7C5-71EA-4F58-9CD4-769C0F994252}"/>
              </a:ext>
            </a:extLst>
          </p:cNvPr>
          <p:cNvSpPr txBox="1"/>
          <p:nvPr/>
        </p:nvSpPr>
        <p:spPr>
          <a:xfrm>
            <a:off x="1115616" y="2034714"/>
            <a:ext cx="712879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obj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document.body.removeChild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obj.parentNode.removeChild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(obj);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18527-7260-4FBC-97B5-06F41FE7DEF2}"/>
              </a:ext>
            </a:extLst>
          </p:cNvPr>
          <p:cNvSpPr txBox="1"/>
          <p:nvPr/>
        </p:nvSpPr>
        <p:spPr>
          <a:xfrm>
            <a:off x="1115616" y="980728"/>
            <a:ext cx="712879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문서객체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.remove()</a:t>
            </a:r>
            <a:endParaRPr lang="en-US" altLang="ko-KR" b="0">
              <a:solidFill>
                <a:schemeClr val="accent5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부모객체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removeChild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자식객체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문서객체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parentNode.removeChild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문서객체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3E251D-8ABB-AA3B-5B00-D9E861F48122}"/>
              </a:ext>
            </a:extLst>
          </p:cNvPr>
          <p:cNvSpPr txBox="1"/>
          <p:nvPr/>
        </p:nvSpPr>
        <p:spPr>
          <a:xfrm>
            <a:off x="7002130" y="692696"/>
            <a:ext cx="1754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09-06-dom-</a:t>
            </a:r>
            <a:r>
              <a:rPr lang="ko-KR" altLang="en-US" sz="1200" b="1"/>
              <a:t>제거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26247989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601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이벤트 사용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8F7C5-71EA-4F58-9CD4-769C0F994252}"/>
              </a:ext>
            </a:extLst>
          </p:cNvPr>
          <p:cNvSpPr txBox="1"/>
          <p:nvPr/>
        </p:nvSpPr>
        <p:spPr>
          <a:xfrm>
            <a:off x="1115616" y="1844824"/>
            <a:ext cx="7128792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h1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h1.addEventListener(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B18527-7260-4FBC-97B5-06F41FE7DEF2}"/>
              </a:ext>
            </a:extLst>
          </p:cNvPr>
          <p:cNvSpPr txBox="1"/>
          <p:nvPr/>
        </p:nvSpPr>
        <p:spPr>
          <a:xfrm>
            <a:off x="1115616" y="980728"/>
            <a:ext cx="712879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문서객체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이벤트명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콜백함수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ko-KR" alt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문서객체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remove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EventListener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이벤트명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ko-KR" alt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콜백함수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3C60C0-8DF5-4035-8C61-A4DDFF439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4131082"/>
            <a:ext cx="3086100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F784E8-8615-87FF-0022-61A6D2AD4A52}"/>
              </a:ext>
            </a:extLst>
          </p:cNvPr>
          <p:cNvSpPr txBox="1"/>
          <p:nvPr/>
        </p:nvSpPr>
        <p:spPr>
          <a:xfrm>
            <a:off x="6723977" y="692696"/>
            <a:ext cx="2032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09-07-event-listener.html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14548723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(09-</a:t>
            </a:r>
            <a:r>
              <a:rPr lang="ko-KR" altLang="en-US"/>
              <a:t>연습문제</a:t>
            </a:r>
            <a:r>
              <a:rPr lang="en-US" altLang="ko-KR"/>
              <a:t>1.html)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제목을 클릭하면 클릭 횟수 증가 후 출력하기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클릭 횟수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0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script&gt;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마우스 드래그 방지 이벤트*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onselectstart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()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count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4625B6-91C7-4EA9-A841-E1FDD7464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44" y="4591694"/>
            <a:ext cx="3086100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43404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91456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(09-</a:t>
            </a:r>
            <a:r>
              <a:rPr lang="ko-KR" altLang="en-US"/>
              <a:t>연습문제</a:t>
            </a:r>
            <a:r>
              <a:rPr lang="en-US" altLang="ko-KR"/>
              <a:t>2.html)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버튼 클릭 시 이미지 불러오기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1. img </a:t>
            </a:r>
            <a:r>
              <a:rPr lang="ko-KR" altLang="en-US"/>
              <a:t>객체 제거 </a:t>
            </a:r>
            <a:r>
              <a:rPr lang="en-US" altLang="ko-KR"/>
              <a:t>(</a:t>
            </a:r>
            <a:r>
              <a:rPr lang="en-US" altLang="ko-KR" b="1" u="sng"/>
              <a:t>removeChild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  - </a:t>
            </a:r>
            <a:r>
              <a:rPr lang="en-US" altLang="ko-KR" u="sng"/>
              <a:t>querySelector</a:t>
            </a:r>
            <a:r>
              <a:rPr lang="ko-KR" altLang="en-US" u="sng"/>
              <a:t> 사용 시 객체가 존재하지 않으면 </a:t>
            </a:r>
            <a:r>
              <a:rPr lang="en-US" altLang="ko-KR" b="1" u="sng"/>
              <a:t>null</a:t>
            </a:r>
            <a:r>
              <a:rPr lang="en-US" altLang="ko-KR" u="sng"/>
              <a:t> </a:t>
            </a:r>
            <a:r>
              <a:rPr lang="ko-KR" altLang="en-US" u="sng"/>
              <a:t>반환</a:t>
            </a:r>
            <a:endParaRPr lang="en-US" altLang="ko-KR" u="sng"/>
          </a:p>
          <a:p>
            <a:pPr>
              <a:lnSpc>
                <a:spcPct val="150000"/>
              </a:lnSpc>
            </a:pPr>
            <a:r>
              <a:rPr lang="en-US" altLang="ko-KR"/>
              <a:t>        2. img </a:t>
            </a:r>
            <a:r>
              <a:rPr lang="ko-KR" altLang="en-US"/>
              <a:t>객체 생성 </a:t>
            </a:r>
            <a:r>
              <a:rPr lang="en-US" altLang="ko-KR"/>
              <a:t>(</a:t>
            </a:r>
            <a:r>
              <a:rPr lang="en-US" altLang="ko-KR" b="1" u="sng"/>
              <a:t>createElement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3. img </a:t>
            </a:r>
            <a:r>
              <a:rPr lang="ko-KR" altLang="en-US"/>
              <a:t>객체의 </a:t>
            </a:r>
            <a:r>
              <a:rPr lang="en-US" altLang="ko-KR"/>
              <a:t>src </a:t>
            </a:r>
            <a:r>
              <a:rPr lang="ko-KR" altLang="en-US"/>
              <a:t>속성과 속성값 지정 </a:t>
            </a:r>
            <a:r>
              <a:rPr lang="en-US" altLang="ko-KR"/>
              <a:t>(</a:t>
            </a:r>
            <a:r>
              <a:rPr lang="en-US" altLang="ko-KR" b="1" u="sng"/>
              <a:t>setAttribute</a:t>
            </a:r>
            <a:r>
              <a:rPr lang="en-US" altLang="ko-KR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611560" y="2627034"/>
            <a:ext cx="8144576" cy="3293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"d-grid"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 btn-primary btn-block"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이미지 불러오기</a:t>
            </a: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"target"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A4FB78-459F-AFC9-6300-17F04E34A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4288" y="3513095"/>
            <a:ext cx="1126938" cy="1140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262226F-7845-B553-2D21-EB3AA7A95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278" y="3513094"/>
            <a:ext cx="1126938" cy="11400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61722823-6940-8C6C-9850-03D82A9A4732}"/>
              </a:ext>
            </a:extLst>
          </p:cNvPr>
          <p:cNvSpPr/>
          <p:nvPr/>
        </p:nvSpPr>
        <p:spPr>
          <a:xfrm>
            <a:off x="6660232" y="3976027"/>
            <a:ext cx="360040" cy="245061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531D88-993E-1769-E6B0-C08EFBA59D9F}"/>
              </a:ext>
            </a:extLst>
          </p:cNvPr>
          <p:cNvSpPr txBox="1"/>
          <p:nvPr/>
        </p:nvSpPr>
        <p:spPr>
          <a:xfrm>
            <a:off x="3772562" y="2664777"/>
            <a:ext cx="45312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6"/>
                </a:solidFill>
              </a:rPr>
              <a:t>이미지 경로 </a:t>
            </a:r>
            <a:r>
              <a:rPr lang="en-US" altLang="ko-KR" sz="1200" b="1">
                <a:solidFill>
                  <a:schemeClr val="accent6"/>
                </a:solidFill>
              </a:rPr>
              <a:t>http://ggoreb.com/images/choco/1.jpg ~ 6.jpg</a:t>
            </a:r>
            <a:endParaRPr lang="ko-KR" altLang="en-US" sz="12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40343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910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키보드 이벤트</a:t>
            </a:r>
            <a:endParaRPr lang="en-US" altLang="ko-KR" dirty="0"/>
          </a:p>
        </p:txBody>
      </p:sp>
      <p:graphicFrame>
        <p:nvGraphicFramePr>
          <p:cNvPr id="7" name="표 3">
            <a:extLst>
              <a:ext uri="{FF2B5EF4-FFF2-40B4-BE49-F238E27FC236}">
                <a16:creationId xmlns:a16="http://schemas.microsoft.com/office/drawing/2014/main" id="{1E04086D-E73D-4008-863A-D3418DC47ABE}"/>
              </a:ext>
            </a:extLst>
          </p:cNvPr>
          <p:cNvGraphicFramePr>
            <a:graphicFrameLocks noGrp="1"/>
          </p:cNvGraphicFramePr>
          <p:nvPr/>
        </p:nvGraphicFramePr>
        <p:xfrm>
          <a:off x="1115616" y="980728"/>
          <a:ext cx="7128792" cy="21082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329955168"/>
                    </a:ext>
                  </a:extLst>
                </a:gridCol>
                <a:gridCol w="5544616">
                  <a:extLst>
                    <a:ext uri="{9D8B030D-6E8A-4147-A177-3AD203B41FA5}">
                      <a16:colId xmlns:a16="http://schemas.microsoft.com/office/drawing/2014/main" val="51590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이벤트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22560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keydown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키가 눌릴 때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53510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keypress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키가 입력되었을 때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304531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keyup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눌렀던 키를 떨어질 때 실행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492201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1F82D77-7BBC-45BA-9F57-0A057DA76838}"/>
              </a:ext>
            </a:extLst>
          </p:cNvPr>
          <p:cNvSpPr txBox="1"/>
          <p:nvPr/>
        </p:nvSpPr>
        <p:spPr>
          <a:xfrm>
            <a:off x="1115616" y="3186842"/>
            <a:ext cx="7128792" cy="3293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글자 수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0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h3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'h3'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input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'input'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input.addEventListener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(event)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length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input.value.length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h3.textContent =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글자 수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67DD86-13F6-4095-9B94-0286EC623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640" y="4517040"/>
            <a:ext cx="1720602" cy="784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3AE6F86-D352-4498-93CE-70134858B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1640" y="5525152"/>
            <a:ext cx="1720602" cy="784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AB6E3E-002E-A7D2-7A3E-EAD11E6006FC}"/>
              </a:ext>
            </a:extLst>
          </p:cNvPr>
          <p:cNvSpPr txBox="1"/>
          <p:nvPr/>
        </p:nvSpPr>
        <p:spPr>
          <a:xfrm>
            <a:off x="6990203" y="692696"/>
            <a:ext cx="1765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09-08-key-event.html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57409082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471096" cy="871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en-US" altLang="ko-KR" dirty="0"/>
              <a:t>● </a:t>
            </a:r>
            <a:r>
              <a:rPr lang="ko-KR" altLang="en-US" dirty="0"/>
              <a:t>키보드로 풍선 </a:t>
            </a:r>
            <a:r>
              <a:rPr lang="ko-KR" altLang="en-US" dirty="0" err="1"/>
              <a:t>이모지</a:t>
            </a:r>
            <a:r>
              <a:rPr lang="en-US" altLang="ko-KR" dirty="0"/>
              <a:t>(</a:t>
            </a:r>
            <a:r>
              <a:rPr lang="ko-KR" altLang="en-US" dirty="0"/>
              <a:t>🎈</a:t>
            </a:r>
            <a:r>
              <a:rPr lang="en-US" altLang="ko-KR" dirty="0"/>
              <a:t>)</a:t>
            </a:r>
            <a:r>
              <a:rPr lang="ko-KR" altLang="en-US" dirty="0"/>
              <a:t> 이동하기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54938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🎈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pPr>
              <a:lnSpc>
                <a:spcPct val="90000"/>
              </a:lnSpc>
            </a:pPr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star =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star.style.position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'absolute'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[x, y] = [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block = 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print = ()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star.style.left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 * block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px`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star.style.top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 * block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px`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print();</a:t>
            </a:r>
          </a:p>
          <a:p>
            <a:pPr>
              <a:lnSpc>
                <a:spcPct val="90000"/>
              </a:lnSpc>
            </a:pPr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[left, up, right, down] = [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37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document.body.addEventListener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5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keydown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event.keyCode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left : x -= 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up   : y -= 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right: x += 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down : y += </a:t>
            </a:r>
            <a:r>
              <a:rPr lang="en-US" altLang="ko-KR" sz="15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print();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pPr>
              <a:lnSpc>
                <a:spcPct val="90000"/>
              </a:lnSpc>
            </a:pP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604F9F7-D6E7-4D19-9BC2-403AC2BE2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513" y="1258158"/>
            <a:ext cx="1368153" cy="115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AE11B2-6F19-4D48-9A75-6EAAFFD92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2561545"/>
            <a:ext cx="1368153" cy="1155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64ED13-D721-FE7A-246A-7E4421794B57}"/>
              </a:ext>
            </a:extLst>
          </p:cNvPr>
          <p:cNvSpPr txBox="1"/>
          <p:nvPr/>
        </p:nvSpPr>
        <p:spPr>
          <a:xfrm>
            <a:off x="6990203" y="692696"/>
            <a:ext cx="1765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09-09-key-event.html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36720802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6506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(09-</a:t>
            </a:r>
            <a:r>
              <a:rPr lang="ko-KR" altLang="en-US"/>
              <a:t>연습문제</a:t>
            </a:r>
            <a:r>
              <a:rPr lang="en-US" altLang="ko-KR"/>
              <a:t>-3.html)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inch</a:t>
            </a:r>
            <a:r>
              <a:rPr lang="ko-KR" altLang="en-US" dirty="0"/>
              <a:t>를 </a:t>
            </a:r>
            <a:r>
              <a:rPr lang="en-US" altLang="ko-KR" dirty="0"/>
              <a:t>cm</a:t>
            </a:r>
            <a:r>
              <a:rPr lang="ko-KR" altLang="en-US" dirty="0"/>
              <a:t>로 변환하는 기능 구현하기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369331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inch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계산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&lt;p&gt;&lt;/p&gt;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변환 공식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: inch * 2.54 =&gt; cm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542B38-7023-4493-B54B-03B02F5EC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458" y="3369171"/>
            <a:ext cx="3105150" cy="92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EEA30F3-7C3B-4195-A16B-D07899FE4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58" y="4521299"/>
            <a:ext cx="3105150" cy="923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808054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7056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(09-</a:t>
            </a:r>
            <a:r>
              <a:rPr lang="ko-KR" altLang="en-US"/>
              <a:t>연습문제</a:t>
            </a:r>
            <a:r>
              <a:rPr lang="en-US" altLang="ko-KR"/>
              <a:t>-4.html)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검색용 해시태그 입력을 위한 사용자 편의 기능 추가하기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검색어 입력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"search"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input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'[name=search]'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input.addEventListener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'focus'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search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event.currentTarget.value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954CE1-2DC4-4123-BFC8-3D542156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155509"/>
            <a:ext cx="2305916" cy="35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E25498-EE4E-4010-9B0D-6D7D0367C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5174633"/>
            <a:ext cx="2305916" cy="35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0DA5E0-9F19-4D2A-8B31-20FFF808D7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6021288"/>
            <a:ext cx="2305916" cy="359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0E58793-4026-41A1-9485-9A7F0884E13B}"/>
              </a:ext>
            </a:extLst>
          </p:cNvPr>
          <p:cNvSpPr/>
          <p:nvPr/>
        </p:nvSpPr>
        <p:spPr>
          <a:xfrm>
            <a:off x="1115616" y="4902285"/>
            <a:ext cx="1758970" cy="272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ko-KR" altLang="en-US" sz="1200" b="1" dirty="0">
                <a:solidFill>
                  <a:schemeClr val="accent6"/>
                </a:solidFill>
              </a:rPr>
              <a:t>최초 실행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AF12F1-B1BD-45C2-8749-B3EDCD2AEDB4}"/>
              </a:ext>
            </a:extLst>
          </p:cNvPr>
          <p:cNvSpPr/>
          <p:nvPr/>
        </p:nvSpPr>
        <p:spPr>
          <a:xfrm>
            <a:off x="4572000" y="4902285"/>
            <a:ext cx="1758970" cy="272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accent6"/>
                </a:solidFill>
              </a:rPr>
              <a:t>input </a:t>
            </a:r>
            <a:r>
              <a:rPr lang="ko-KR" altLang="en-US" sz="1200" b="1" dirty="0">
                <a:solidFill>
                  <a:schemeClr val="accent6"/>
                </a:solidFill>
              </a:rPr>
              <a:t>선택 </a:t>
            </a:r>
            <a:r>
              <a:rPr lang="en-US" altLang="ko-KR" sz="1200" b="1" dirty="0">
                <a:solidFill>
                  <a:schemeClr val="accent6"/>
                </a:solidFill>
              </a:rPr>
              <a:t>(</a:t>
            </a:r>
            <a:r>
              <a:rPr lang="ko-KR" altLang="en-US" sz="1200" b="1" dirty="0">
                <a:solidFill>
                  <a:schemeClr val="accent6"/>
                </a:solidFill>
              </a:rPr>
              <a:t>포커스</a:t>
            </a:r>
            <a:r>
              <a:rPr lang="en-US" altLang="ko-KR" sz="1200" b="1" dirty="0">
                <a:solidFill>
                  <a:schemeClr val="accent6"/>
                </a:solidFill>
              </a:rPr>
              <a:t>)</a:t>
            </a:r>
            <a:endParaRPr lang="ko-KR" altLang="en-US" sz="1200" b="1" dirty="0">
              <a:solidFill>
                <a:schemeClr val="accent6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267E212-0AC2-44F0-A1BE-CF9D227F348C}"/>
              </a:ext>
            </a:extLst>
          </p:cNvPr>
          <p:cNvSpPr/>
          <p:nvPr/>
        </p:nvSpPr>
        <p:spPr>
          <a:xfrm>
            <a:off x="1115616" y="5768430"/>
            <a:ext cx="1758970" cy="2723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200" b="1" dirty="0">
                <a:solidFill>
                  <a:schemeClr val="accent6"/>
                </a:solidFill>
              </a:rPr>
              <a:t>space </a:t>
            </a:r>
            <a:r>
              <a:rPr lang="ko-KR" altLang="en-US" sz="1200" b="1" dirty="0">
                <a:solidFill>
                  <a:schemeClr val="accent6"/>
                </a:solidFill>
              </a:rPr>
              <a:t>키 입력</a:t>
            </a:r>
          </a:p>
        </p:txBody>
      </p:sp>
    </p:spTree>
    <p:extLst>
      <p:ext uri="{BB962C8B-B14F-4D97-AF65-F5344CB8AC3E}">
        <p14:creationId xmlns:p14="http://schemas.microsoft.com/office/powerpoint/2010/main" val="237095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06741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Variable 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중괄호 사용 시 범위가 한정적 </a:t>
            </a:r>
            <a:r>
              <a:rPr lang="en-US" altLang="ko-KR" dirty="0"/>
              <a:t>(</a:t>
            </a:r>
            <a:r>
              <a:rPr lang="ko-KR" altLang="en-US" dirty="0"/>
              <a:t>지역변수</a:t>
            </a:r>
            <a:r>
              <a:rPr lang="en-US" altLang="ko-KR" dirty="0"/>
              <a:t>)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E92D98-5CC1-466E-9B75-5F3A4B507A48}"/>
              </a:ext>
            </a:extLst>
          </p:cNvPr>
          <p:cNvSpPr txBox="1"/>
          <p:nvPr/>
        </p:nvSpPr>
        <p:spPr>
          <a:xfrm>
            <a:off x="611560" y="1052736"/>
            <a:ext cx="6840760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globalScope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'global name'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globalScope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AD8BF39-AF08-40CF-8265-B3777935D85D}"/>
              </a:ext>
            </a:extLst>
          </p:cNvPr>
          <p:cNvSpPr/>
          <p:nvPr/>
        </p:nvSpPr>
        <p:spPr>
          <a:xfrm>
            <a:off x="669149" y="1080782"/>
            <a:ext cx="4070858" cy="2505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12AE79A-D19C-49E6-AA8F-ACEB6093C89F}"/>
              </a:ext>
            </a:extLst>
          </p:cNvPr>
          <p:cNvSpPr/>
          <p:nvPr/>
        </p:nvSpPr>
        <p:spPr>
          <a:xfrm>
            <a:off x="902231" y="1618663"/>
            <a:ext cx="3165713" cy="116039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AAB6B49D-DC58-4CBE-AE6C-8585866D5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294152"/>
            <a:ext cx="3742672" cy="2078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C8AA9A03-DEDC-4533-B935-1BAF400D09C2}"/>
              </a:ext>
            </a:extLst>
          </p:cNvPr>
          <p:cNvSpPr/>
          <p:nvPr/>
        </p:nvSpPr>
        <p:spPr>
          <a:xfrm>
            <a:off x="5150770" y="2816092"/>
            <a:ext cx="1576601" cy="1883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9BED21-7042-423E-8751-57542C1D5A00}"/>
              </a:ext>
            </a:extLst>
          </p:cNvPr>
          <p:cNvSpPr txBox="1"/>
          <p:nvPr/>
        </p:nvSpPr>
        <p:spPr>
          <a:xfrm>
            <a:off x="611560" y="3946675"/>
            <a:ext cx="6840760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globalScope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'global name'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javascript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globalScope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5E79464-6C3D-4508-8765-699223B64B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4199984"/>
            <a:ext cx="3748043" cy="2081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7959E0E9-D315-46E6-A4B4-07B1F85469B7}"/>
              </a:ext>
            </a:extLst>
          </p:cNvPr>
          <p:cNvSpPr/>
          <p:nvPr/>
        </p:nvSpPr>
        <p:spPr>
          <a:xfrm>
            <a:off x="5113447" y="5720412"/>
            <a:ext cx="1576601" cy="1883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01EB54C-1B6D-4C0D-AB48-78C7F6B523ED}"/>
              </a:ext>
            </a:extLst>
          </p:cNvPr>
          <p:cNvSpPr/>
          <p:nvPr/>
        </p:nvSpPr>
        <p:spPr>
          <a:xfrm>
            <a:off x="877533" y="4526888"/>
            <a:ext cx="1165871" cy="297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FC4398-CECA-C9BD-F11F-B2158859743C}"/>
              </a:ext>
            </a:extLst>
          </p:cNvPr>
          <p:cNvSpPr txBox="1"/>
          <p:nvPr/>
        </p:nvSpPr>
        <p:spPr>
          <a:xfrm>
            <a:off x="7091898" y="764704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02-02-</a:t>
            </a:r>
            <a:r>
              <a:rPr lang="ko-KR" altLang="en-US" sz="1200" b="1"/>
              <a:t>지역변수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494554324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104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en-US" altLang="ko-KR" dirty="0"/>
              <a:t>● </a:t>
            </a:r>
            <a:r>
              <a:rPr lang="ko-KR" altLang="en-US" dirty="0"/>
              <a:t>드롭다운</a:t>
            </a:r>
            <a:r>
              <a:rPr lang="en-US" altLang="ko-KR" dirty="0"/>
              <a:t>(select) </a:t>
            </a:r>
            <a:r>
              <a:rPr lang="ko-KR" altLang="en-US" dirty="0"/>
              <a:t>목록 활용하기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&lt;select&gt;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&lt;option&gt;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떡볶이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&lt;/option&gt;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&lt;option&gt;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순대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&lt;/option&gt;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&lt;option&gt;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오뎅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&lt;/option&gt;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&lt;option&gt;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튀김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&lt;/option&gt;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&lt;/select&gt;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선택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떡볶이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select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'select'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select.addEventListener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'change'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options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event.currentTarget.options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index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event.currentTarget.options.selectedIndex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p.textContent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선택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options[index].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textContent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5BD5D6B-4778-46E8-A633-FD8B18EA6272}"/>
              </a:ext>
            </a:extLst>
          </p:cNvPr>
          <p:cNvSpPr/>
          <p:nvPr/>
        </p:nvSpPr>
        <p:spPr>
          <a:xfrm>
            <a:off x="1623645" y="4709160"/>
            <a:ext cx="6250355" cy="472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195682F-450F-476C-8FD8-496E340C570C}"/>
              </a:ext>
            </a:extLst>
          </p:cNvPr>
          <p:cNvSpPr/>
          <p:nvPr/>
        </p:nvSpPr>
        <p:spPr>
          <a:xfrm>
            <a:off x="4114799" y="4460240"/>
            <a:ext cx="853441" cy="223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93F7211-079B-F004-6580-C8147934A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1087530"/>
            <a:ext cx="1732426" cy="1333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A581F8-74F8-4B3E-081E-E093B11E7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256" y="2599698"/>
            <a:ext cx="1732426" cy="1333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481A6D-0480-413F-84D1-17AA9A560731}"/>
              </a:ext>
            </a:extLst>
          </p:cNvPr>
          <p:cNvSpPr txBox="1"/>
          <p:nvPr/>
        </p:nvSpPr>
        <p:spPr>
          <a:xfrm>
            <a:off x="6713654" y="692696"/>
            <a:ext cx="2042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09-10-change-event.html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2807374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679760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en-US" altLang="ko-KR" dirty="0"/>
              <a:t>● </a:t>
            </a:r>
            <a:r>
              <a:rPr lang="ko-KR" altLang="en-US" dirty="0"/>
              <a:t>체크박스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input[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52629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"checkbox"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타이머 활성화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&lt;h1&gt;&lt;/h1&gt;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[timer,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timerId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[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h1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'h1'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checkbox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'input'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checkbox.addEventListener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'change'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event.currentTarget.checked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timerId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setInterval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timer +=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h1.textContent =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timer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},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clearInterval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timerId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74746EF-21C5-4ED6-A03D-3D6877BBA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817" y="1340768"/>
            <a:ext cx="1364366" cy="93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C0D40CC-2558-4DCB-97E3-FB90E99AF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1816" y="2375294"/>
            <a:ext cx="1364366" cy="93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A339095-8E69-467C-9695-36E21693F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816" y="3424046"/>
            <a:ext cx="1364366" cy="930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FFB206-0470-4477-8A68-D87ECE2B0310}"/>
              </a:ext>
            </a:extLst>
          </p:cNvPr>
          <p:cNvSpPr/>
          <p:nvPr/>
        </p:nvSpPr>
        <p:spPr>
          <a:xfrm>
            <a:off x="2284045" y="3723640"/>
            <a:ext cx="3049955" cy="2425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F4F11E-AC26-436F-A5F1-F1BC76CA2390}"/>
              </a:ext>
            </a:extLst>
          </p:cNvPr>
          <p:cNvSpPr/>
          <p:nvPr/>
        </p:nvSpPr>
        <p:spPr>
          <a:xfrm>
            <a:off x="2080845" y="5186680"/>
            <a:ext cx="2563163" cy="2387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10313C-174B-423C-149C-DA9CF1D81E50}"/>
              </a:ext>
            </a:extLst>
          </p:cNvPr>
          <p:cNvSpPr txBox="1"/>
          <p:nvPr/>
        </p:nvSpPr>
        <p:spPr>
          <a:xfrm>
            <a:off x="6713654" y="692696"/>
            <a:ext cx="2042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09-11-change-event.html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93398562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30681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en-US" altLang="ko-KR" dirty="0"/>
              <a:t>● </a:t>
            </a:r>
            <a:r>
              <a:rPr lang="ko-KR" altLang="en-US" dirty="0"/>
              <a:t>라디오버튼</a:t>
            </a:r>
            <a:r>
              <a:rPr lang="en-US" altLang="ko-KR" dirty="0"/>
              <a:t>(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input[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dirty="0"/>
              <a:t>) </a:t>
            </a:r>
            <a:r>
              <a:rPr lang="ko-KR" altLang="en-US" dirty="0"/>
              <a:t>활용하기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540147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&lt;h3&gt;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# 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좋아하는 동물을 선택해주세요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&lt;/h3&gt;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"pet"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&gt;&lt;span&gt;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강아지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"pet"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&gt;&lt;span&gt;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고양이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"pet"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햄스터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&gt;&lt;span&gt;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햄스터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"radio"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"pet"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기타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&gt;&lt;span&gt;</a:t>
            </a:r>
            <a:r>
              <a:rPr lang="ko-KR" altLang="en-US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기타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hr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&lt;h3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5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"output"</a:t>
            </a: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&gt;&lt;/h3&gt;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output =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'#output'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radios =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document.querySelectorAll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'[name=pet]'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radios.forEach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((radio)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radio.addEventListener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'change'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current =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event.currentTarget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current.checked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output.textContent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선택된 동물은 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current.value</a:t>
            </a:r>
            <a:r>
              <a:rPr lang="en-US" altLang="ko-KR" sz="15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});</a:t>
            </a:r>
          </a:p>
          <a:p>
            <a:r>
              <a:rPr lang="en-US" altLang="ko-KR" sz="15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5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E83387-E1E1-4F3F-8928-0A1F7B37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114" y="5589240"/>
            <a:ext cx="2167086" cy="927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71DC638-7CDF-4164-B53E-2044B6AF4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8" y="5589239"/>
            <a:ext cx="2167086" cy="927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CC4855-2CE7-5C41-59E6-EC65D0223F33}"/>
              </a:ext>
            </a:extLst>
          </p:cNvPr>
          <p:cNvSpPr txBox="1"/>
          <p:nvPr/>
        </p:nvSpPr>
        <p:spPr>
          <a:xfrm>
            <a:off x="6713654" y="692696"/>
            <a:ext cx="20424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09-12-change-event.html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398998593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54169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기본 이벤트 막기 </a:t>
            </a:r>
            <a:r>
              <a:rPr lang="en-US" altLang="ko-KR" dirty="0"/>
              <a:t>- </a:t>
            </a:r>
            <a:r>
              <a:rPr lang="en-US" altLang="ko-KR" dirty="0" err="1"/>
              <a:t>preventDefault</a:t>
            </a:r>
            <a:r>
              <a:rPr lang="en-US" altLang="ko-KR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"http://placekitten.com/300/300"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'img'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'contextmenu'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preventDefault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E2E040-F02D-4A87-9EFD-D1B9B51E7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789040"/>
            <a:ext cx="4019545" cy="2318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CA2B3A1A-D542-47DE-87D5-93DBEAD2A69C}"/>
              </a:ext>
            </a:extLst>
          </p:cNvPr>
          <p:cNvSpPr/>
          <p:nvPr/>
        </p:nvSpPr>
        <p:spPr>
          <a:xfrm>
            <a:off x="4427984" y="2996952"/>
            <a:ext cx="2592288" cy="2880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schemeClr val="accent6"/>
                </a:solidFill>
              </a:rPr>
              <a:t>마우스 우클릭 시 발생하는 </a:t>
            </a:r>
            <a:r>
              <a:rPr lang="ko-KR" altLang="en-US" sz="1200" b="1" dirty="0">
                <a:solidFill>
                  <a:schemeClr val="accent6"/>
                </a:solidFill>
              </a:rPr>
              <a:t>이벤트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7A7282-1C88-3DF3-39C8-0A4DD80A0956}"/>
              </a:ext>
            </a:extLst>
          </p:cNvPr>
          <p:cNvSpPr txBox="1"/>
          <p:nvPr/>
        </p:nvSpPr>
        <p:spPr>
          <a:xfrm>
            <a:off x="6630233" y="692696"/>
            <a:ext cx="212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09-13-</a:t>
            </a:r>
            <a:r>
              <a:rPr lang="ko-KR" altLang="en-US" sz="1200" b="1"/>
              <a:t>기본이벤트막기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07288983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601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en-US" altLang="ko-KR" dirty="0"/>
              <a:t>● </a:t>
            </a:r>
            <a:r>
              <a:rPr lang="ko-KR" altLang="en-US"/>
              <a:t>이벤트 전달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42042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'width: 200px; height: 200px;'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'background-color: red;'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'background-color: blue; border-radius: 25px;'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2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12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'div &gt; </a:t>
            </a:r>
            <a:r>
              <a:rPr lang="en-US" altLang="ko-KR" sz="112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div:first-child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'red div'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'div &gt; </a:t>
            </a:r>
            <a:r>
              <a:rPr lang="en-US" altLang="ko-KR" sz="112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div:last-child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'blue div'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'body &gt; div'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'parent div'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12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12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ADB07D1-6B23-4B6C-B2F5-0681212C1E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357503"/>
            <a:ext cx="1876981" cy="103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C76267-29B5-426E-A082-C4431CEADC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77" y="5357503"/>
            <a:ext cx="1876981" cy="103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6C5C03-E1EA-4D3C-8C6C-3BFAEE1B2CF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8" y="5357503"/>
            <a:ext cx="1876980" cy="103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3E7E7AB-343E-47C2-8DB3-215658321163}"/>
              </a:ext>
            </a:extLst>
          </p:cNvPr>
          <p:cNvSpPr/>
          <p:nvPr/>
        </p:nvSpPr>
        <p:spPr>
          <a:xfrm>
            <a:off x="4981074" y="5751096"/>
            <a:ext cx="589547" cy="268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C0AB458-9C64-40C1-8F26-4B0BDA71B644}"/>
              </a:ext>
            </a:extLst>
          </p:cNvPr>
          <p:cNvSpPr/>
          <p:nvPr/>
        </p:nvSpPr>
        <p:spPr>
          <a:xfrm>
            <a:off x="7220073" y="5741393"/>
            <a:ext cx="589547" cy="268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78E015-6335-6FDB-F9A6-7F7B21ADBEAD}"/>
              </a:ext>
            </a:extLst>
          </p:cNvPr>
          <p:cNvSpPr txBox="1"/>
          <p:nvPr/>
        </p:nvSpPr>
        <p:spPr>
          <a:xfrm>
            <a:off x="6938010" y="692696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09-14-</a:t>
            </a:r>
            <a:r>
              <a:rPr lang="ko-KR" altLang="en-US" sz="1200" b="1"/>
              <a:t>이벤트전달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002766733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72552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en-US" altLang="ko-KR" dirty="0"/>
              <a:t>● </a:t>
            </a:r>
            <a:r>
              <a:rPr lang="ko-KR" altLang="en-US" dirty="0"/>
              <a:t>이벤트 전달 막기 </a:t>
            </a:r>
            <a:r>
              <a:rPr lang="en-US" altLang="ko-KR" dirty="0"/>
              <a:t>- </a:t>
            </a:r>
            <a:r>
              <a:rPr lang="en-US" altLang="ko-KR" dirty="0" err="1"/>
              <a:t>stopPropagation</a:t>
            </a:r>
            <a:r>
              <a:rPr lang="en-US" altLang="ko-KR" dirty="0"/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42165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inline-block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'width: 200px; height: 200px;'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'background-color: red;'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'background-color: blue; border-radius: 25px;'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12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12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'div &gt; </a:t>
            </a:r>
            <a:r>
              <a:rPr lang="en-US" altLang="ko-KR" sz="112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div:first-child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'red div'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</a:t>
            </a:r>
            <a:r>
              <a:rPr lang="en-US" altLang="ko-KR" sz="12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event.stopPropagation</a:t>
            </a:r>
            <a:r>
              <a:rPr lang="en-US" altLang="ko-KR" sz="12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12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'div &gt; </a:t>
            </a:r>
            <a:r>
              <a:rPr lang="en-US" altLang="ko-KR" sz="112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div:last-child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'blue div'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event.stopPropagation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12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'body &gt; div'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12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(event) </a:t>
            </a:r>
            <a:r>
              <a:rPr lang="en-US" altLang="ko-KR" sz="112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12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'parent div'</a:t>
            </a:r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en-US" altLang="ko-KR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1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event.stopPropagation</a:t>
            </a:r>
            <a:r>
              <a:rPr lang="en-US" altLang="ko-KR" sz="11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12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12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12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12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5E1E272-4E7E-425A-A8E1-FDEBCEB6AE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357504"/>
            <a:ext cx="1876981" cy="1036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48FBA86-F472-49F2-8B0A-FDD18045A4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77" y="5357504"/>
            <a:ext cx="1876978" cy="10364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D72B28AC-8D73-48A9-855E-27434DD320A6}"/>
              </a:ext>
            </a:extLst>
          </p:cNvPr>
          <p:cNvSpPr/>
          <p:nvPr/>
        </p:nvSpPr>
        <p:spPr>
          <a:xfrm>
            <a:off x="4981074" y="5751096"/>
            <a:ext cx="589547" cy="268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E72079D-DE7A-4032-9C6F-7CAE2D1759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8" y="5359029"/>
            <a:ext cx="1876980" cy="1036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3863BAC0-485F-4151-B305-D17473377495}"/>
              </a:ext>
            </a:extLst>
          </p:cNvPr>
          <p:cNvSpPr/>
          <p:nvPr/>
        </p:nvSpPr>
        <p:spPr>
          <a:xfrm>
            <a:off x="7220073" y="5741393"/>
            <a:ext cx="589547" cy="2687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03DCAC-275E-BA5C-E2EE-08F1D4801D00}"/>
              </a:ext>
            </a:extLst>
          </p:cNvPr>
          <p:cNvSpPr txBox="1"/>
          <p:nvPr/>
        </p:nvSpPr>
        <p:spPr>
          <a:xfrm>
            <a:off x="6630233" y="692696"/>
            <a:ext cx="212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09-15-</a:t>
            </a:r>
            <a:r>
              <a:rPr lang="ko-KR" altLang="en-US" sz="1200" b="1"/>
              <a:t>이벤트전달막기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48552372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58600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(09-</a:t>
            </a:r>
            <a:r>
              <a:rPr lang="ko-KR" altLang="en-US"/>
              <a:t>연습문제</a:t>
            </a:r>
            <a:r>
              <a:rPr lang="en-US" altLang="ko-KR"/>
              <a:t>5.html)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"</a:t>
            </a:r>
            <a:r>
              <a:rPr lang="ko-KR" altLang="en-US" dirty="0"/>
              <a:t>이동</a:t>
            </a:r>
            <a:r>
              <a:rPr lang="en-US" altLang="ko-KR" dirty="0"/>
              <a:t>" </a:t>
            </a:r>
            <a:r>
              <a:rPr lang="ko-KR" altLang="en-US" dirty="0"/>
              <a:t>링크를 클릭하면 아래와 같은 경고창을 보여주고 웹사이트 이동 막기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'http://ggoreb.com'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이동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3DD58-9444-46AF-B1EE-18E35B151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58" y="3948410"/>
            <a:ext cx="1200150" cy="51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E8FF76-3098-42AF-A1E9-3A14A9405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2167" y="3467397"/>
            <a:ext cx="5286375" cy="1476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2660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셀 클릭 시 각 셀의 색 변경하기 </a:t>
            </a:r>
            <a:r>
              <a:rPr lang="en-US" altLang="ko-KR"/>
              <a:t>- CSS (1 / 3)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45243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display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flex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align-items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justify-content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50vw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50vh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border-spacing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1.5em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tr:first-child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border-top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tr:last-child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border-bottom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td:first-child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border-left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td:last-child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border-right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3px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black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20658-6BA5-8B20-29A9-E05AE0329086}"/>
              </a:ext>
            </a:extLst>
          </p:cNvPr>
          <p:cNvSpPr txBox="1"/>
          <p:nvPr/>
        </p:nvSpPr>
        <p:spPr>
          <a:xfrm>
            <a:off x="7285861" y="692696"/>
            <a:ext cx="147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09-16-bingo.html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5761533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1494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셀 클릭 시 각 셀의 색 변경하기 </a:t>
            </a:r>
            <a:r>
              <a:rPr lang="en-US" altLang="ko-KR"/>
              <a:t>- HTML / JS (2 / 3)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'bingo'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&gt;&lt;/div&gt;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  <a:p>
            <a:endParaRPr lang="en-US" altLang="ko-KR" b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1 ~ 9 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 생성 *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size =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numbers = 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Array();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&lt;= size*size; i++)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numbers.push(i);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en-US" altLang="ko-KR" b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// </a:t>
            </a:r>
            <a:r>
              <a:rPr lang="ko-KR" altLang="en-US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배열 </a:t>
            </a:r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shuffle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numbers.sort(() 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Math.random() -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0.5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9E1F1-36AE-5733-C42B-6D6B4640B622}"/>
              </a:ext>
            </a:extLst>
          </p:cNvPr>
          <p:cNvSpPr txBox="1"/>
          <p:nvPr/>
        </p:nvSpPr>
        <p:spPr>
          <a:xfrm>
            <a:off x="7285861" y="692696"/>
            <a:ext cx="147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09-16-bingo.html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58676506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1494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Event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셀 클릭 시 각 셀의 색 변경하기 </a:t>
            </a:r>
            <a:r>
              <a:rPr lang="en-US" altLang="ko-KR"/>
              <a:t>- HTML / JS (3 / 3)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55092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table 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생성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각 셀 클릭 이벤트 동작 정의 *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 = document.createElement(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'table'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 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i &lt; numbers.length; i++)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 %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tr = document.createElement(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'tr'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num = numbers[i];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td = document.createElement(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text = document.createTextNode(num);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tr.appendChild(td)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td.appendChild(text);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table.appendChild(tr);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document.querySelector(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'#bingo'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).appendChild(table);</a:t>
            </a:r>
          </a:p>
          <a:p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document.querySelectorAll(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).forEach((e)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e.addEventListener(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()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e.style.backgroundColor =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'lightgray'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F44AC0D-2B27-40B7-968B-FE26739B6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4376" y="2724118"/>
            <a:ext cx="1668016" cy="156897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118E2B0-8D7E-4810-8CD0-0378A38DC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374" y="4797152"/>
            <a:ext cx="1668017" cy="15689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B3F46E-1A09-D2EC-3361-68E18A05DAE2}"/>
              </a:ext>
            </a:extLst>
          </p:cNvPr>
          <p:cNvSpPr txBox="1"/>
          <p:nvPr/>
        </p:nvSpPr>
        <p:spPr>
          <a:xfrm>
            <a:off x="7285861" y="692696"/>
            <a:ext cx="1470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09-16-bingo.html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9168785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1741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Constants (</a:t>
            </a:r>
            <a:r>
              <a:rPr lang="ko-KR" altLang="en-US" dirty="0"/>
              <a:t>상수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dirty="0"/>
              <a:t> 변수와 사용법이 비슷하지만 </a:t>
            </a:r>
            <a:r>
              <a:rPr lang="ko-KR" altLang="en-US" dirty="0" err="1"/>
              <a:t>입력값</a:t>
            </a:r>
            <a:r>
              <a:rPr lang="ko-KR" altLang="en-US" dirty="0"/>
              <a:t> 수정 불가 </a:t>
            </a:r>
            <a:r>
              <a:rPr lang="en-US" altLang="ko-KR" dirty="0"/>
              <a:t>(immutable)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보안 </a:t>
            </a:r>
            <a:r>
              <a:rPr lang="en-US" altLang="ko-KR" dirty="0"/>
              <a:t>/ </a:t>
            </a:r>
            <a:r>
              <a:rPr lang="ko-KR" altLang="en-US" dirty="0"/>
              <a:t>멀티 스레드 환경에서 안전 </a:t>
            </a:r>
            <a:r>
              <a:rPr lang="en-US" altLang="ko-KR" dirty="0"/>
              <a:t>/ </a:t>
            </a:r>
            <a:r>
              <a:rPr lang="ko-KR" altLang="en-US" dirty="0"/>
              <a:t>실수 방지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449C90-75F8-489E-89C8-5AF3BF3C5839}"/>
              </a:ext>
            </a:extLst>
          </p:cNvPr>
          <p:cNvSpPr txBox="1"/>
          <p:nvPr/>
        </p:nvSpPr>
        <p:spPr>
          <a:xfrm>
            <a:off x="1141156" y="1415078"/>
            <a:ext cx="4392488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daysInWeek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maxNumber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제목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제목수정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FCD5317D-1783-4DAF-A7DC-FB5F944303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33282"/>
            <a:ext cx="4391025" cy="1876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E1A7488-6D5B-48A7-96F2-8A70B4A63110}"/>
              </a:ext>
            </a:extLst>
          </p:cNvPr>
          <p:cNvSpPr/>
          <p:nvPr/>
        </p:nvSpPr>
        <p:spPr>
          <a:xfrm>
            <a:off x="1173368" y="2267782"/>
            <a:ext cx="2376656" cy="297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DE910-7EE1-C314-F173-BF0229981A84}"/>
              </a:ext>
            </a:extLst>
          </p:cNvPr>
          <p:cNvSpPr txBox="1"/>
          <p:nvPr/>
        </p:nvSpPr>
        <p:spPr>
          <a:xfrm>
            <a:off x="7399674" y="1124744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02-03-</a:t>
            </a:r>
            <a:r>
              <a:rPr lang="ko-KR" altLang="en-US" sz="1200" b="1"/>
              <a:t>상수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262655757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45336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Web API - Camera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기본 코드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54476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#container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margin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90vw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90vh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10px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#333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solid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#video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90vw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90vh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background-color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#666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rotateY(</a:t>
            </a:r>
            <a:r>
              <a:rPr lang="en-US" altLang="ko-KR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180deg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lang="ko-KR" altLang="en-US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ko-KR" sz="12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/* </a:t>
            </a:r>
            <a:r>
              <a:rPr lang="ko-KR" altLang="en-US" sz="12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좌우 반전 *</a:t>
            </a:r>
            <a:r>
              <a:rPr lang="en-US" altLang="ko-KR" sz="12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"container"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&lt;video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autoplay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"true"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"video"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&gt;&lt;/video&gt;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video = document.querySelector(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"#video"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(navigator.mediaDevices.getUserMedia)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navigator.mediaDevices.getUserMedia({ video: 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.then(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(stream)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video.srcObject = stream;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.catch(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(err) 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console.log(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"Something went wrong!"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err);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66361B-8094-481F-9C87-B53948903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1386074"/>
            <a:ext cx="2924801" cy="2402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87396-B147-2E4C-5EA7-445D3C6D4BEE}"/>
              </a:ext>
            </a:extLst>
          </p:cNvPr>
          <p:cNvSpPr txBox="1"/>
          <p:nvPr/>
        </p:nvSpPr>
        <p:spPr>
          <a:xfrm>
            <a:off x="7176858" y="692696"/>
            <a:ext cx="15792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09-17-camera.html</a:t>
            </a:r>
            <a:endParaRPr lang="ko-KR" altLang="en-US" sz="1200" b="1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1F91CC-66CB-81AB-3294-DEE46F5F8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2631388"/>
            <a:ext cx="1157652" cy="1157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66173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91182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Web API - Geolocation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기본 코드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F09F0-CCBE-48BF-915B-9176B5136203}"/>
              </a:ext>
            </a:extLst>
          </p:cNvPr>
          <p:cNvSpPr txBox="1"/>
          <p:nvPr/>
        </p:nvSpPr>
        <p:spPr>
          <a:xfrm>
            <a:off x="1115616" y="980728"/>
            <a:ext cx="7128792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bold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&lt;/style&gt;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위도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'lat'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경도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'lng'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navigator.geolocation.getCurrentPosition(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(position) 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lat = position.coords.latitude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lng = position.coords.longitude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document.querySelector(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'#lat'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).innerText = lat;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document.querySelector(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'#lng'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).innerText = lng;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447BC07-84C7-41E8-8CA7-0AF6105B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4583976"/>
            <a:ext cx="24098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E6E3F9-ECC4-485E-FF6E-C699C64B3BE0}"/>
              </a:ext>
            </a:extLst>
          </p:cNvPr>
          <p:cNvSpPr txBox="1"/>
          <p:nvPr/>
        </p:nvSpPr>
        <p:spPr>
          <a:xfrm>
            <a:off x="6848241" y="692696"/>
            <a:ext cx="190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09-18-geolocation.html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2138451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382149" cy="6271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Cookie / Local Storage / Session Storage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Cookie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자바스크립트에 의해 사용자의 </a:t>
            </a:r>
            <a:r>
              <a:rPr lang="en-US" altLang="ko-KR"/>
              <a:t>PC(</a:t>
            </a:r>
            <a:r>
              <a:rPr lang="ko-KR" altLang="en-US"/>
              <a:t>브라우저</a:t>
            </a:r>
            <a:r>
              <a:rPr lang="en-US" altLang="ko-KR"/>
              <a:t>)</a:t>
            </a:r>
            <a:r>
              <a:rPr lang="ko-KR" altLang="en-US"/>
              <a:t>에 저장되는 파일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사용자의 로그인 정보를 저장하는 등 다양하게 활용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 b="1"/>
              <a:t>문자열만 저장</a:t>
            </a:r>
            <a:r>
              <a:rPr lang="ko-KR" altLang="en-US"/>
              <a:t> 가능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Session Cookie : </a:t>
            </a:r>
            <a:r>
              <a:rPr lang="ko-KR" altLang="en-US"/>
              <a:t>브라우저 종료 시 쿠키 삭제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Persistent Cookie : </a:t>
            </a:r>
            <a:r>
              <a:rPr lang="ko-KR" altLang="en-US"/>
              <a:t>만료일자를 지정하여 해당 일자에 삭제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저장 용량 </a:t>
            </a:r>
            <a:r>
              <a:rPr lang="en-US" altLang="ko-KR"/>
              <a:t>: 4KB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Local Storage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자바스크립트에 의해 사용자의 </a:t>
            </a:r>
            <a:r>
              <a:rPr lang="en-US" altLang="ko-KR"/>
              <a:t>PC(</a:t>
            </a:r>
            <a:r>
              <a:rPr lang="ko-KR" altLang="en-US"/>
              <a:t>브라우저</a:t>
            </a:r>
            <a:r>
              <a:rPr lang="en-US" altLang="ko-KR"/>
              <a:t>)</a:t>
            </a:r>
            <a:r>
              <a:rPr lang="ko-KR" altLang="en-US"/>
              <a:t>에 저장되는 파일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사용자의 로그인 정보를 저장하는 등 다양하게 활용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 b="1"/>
              <a:t>객체 저장 </a:t>
            </a:r>
            <a:r>
              <a:rPr lang="ko-KR" altLang="en-US"/>
              <a:t>가능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Persistent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자동으로 삭제되지 않음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저장 용량 </a:t>
            </a:r>
            <a:r>
              <a:rPr lang="en-US" altLang="ko-KR"/>
              <a:t>: 5MB </a:t>
            </a:r>
            <a:r>
              <a:rPr lang="ko-KR" altLang="en-US"/>
              <a:t>이상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3221113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382149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Cookie / Local Storage / Session Storage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Session Storage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 i="1" strike="sngStrike">
                <a:solidFill>
                  <a:schemeClr val="bg1">
                    <a:lumMod val="65000"/>
                  </a:schemeClr>
                </a:solidFill>
              </a:rPr>
              <a:t>자바스크립트에 의해 사용자의 </a:t>
            </a:r>
            <a:r>
              <a:rPr lang="en-US" altLang="ko-KR" i="1" strike="sngStrike">
                <a:solidFill>
                  <a:schemeClr val="bg1">
                    <a:lumMod val="65000"/>
                  </a:schemeClr>
                </a:solidFill>
              </a:rPr>
              <a:t>PC(</a:t>
            </a:r>
            <a:r>
              <a:rPr lang="ko-KR" altLang="en-US" i="1" strike="sngStrike">
                <a:solidFill>
                  <a:schemeClr val="bg1">
                    <a:lumMod val="65000"/>
                  </a:schemeClr>
                </a:solidFill>
              </a:rPr>
              <a:t>브라우저</a:t>
            </a:r>
            <a:r>
              <a:rPr lang="en-US" altLang="ko-KR" i="1" strike="sngStrike">
                <a:solidFill>
                  <a:schemeClr val="bg1">
                    <a:lumMod val="65000"/>
                  </a:schemeClr>
                </a:solidFill>
              </a:rPr>
              <a:t>)</a:t>
            </a:r>
            <a:r>
              <a:rPr lang="ko-KR" altLang="en-US" i="1" strike="sngStrike">
                <a:solidFill>
                  <a:schemeClr val="bg1">
                    <a:lumMod val="65000"/>
                  </a:schemeClr>
                </a:solidFill>
              </a:rPr>
              <a:t>에 저장되는 파일</a:t>
            </a:r>
            <a:endParaRPr lang="en-US" altLang="ko-KR" i="1" strike="sngStrike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사용자의 로그인 정보를 저장하는 등 다양하게 활용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 b="1"/>
              <a:t>객체 저장 </a:t>
            </a:r>
            <a:r>
              <a:rPr lang="ko-KR" altLang="en-US"/>
              <a:t>가능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Session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브라우저 종료 </a:t>
            </a:r>
            <a:r>
              <a:rPr lang="en-US" altLang="ko-KR"/>
              <a:t>/ </a:t>
            </a:r>
            <a:r>
              <a:rPr lang="ko-KR" altLang="en-US"/>
              <a:t>탭 종료 시 삭제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저장 용량 </a:t>
            </a:r>
            <a:r>
              <a:rPr lang="en-US" altLang="ko-KR"/>
              <a:t>: 5MB </a:t>
            </a:r>
            <a:r>
              <a:rPr lang="ko-KR" altLang="en-US"/>
              <a:t>이상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en-US" altLang="ko-KR">
                <a:sym typeface="Wingdings" panose="05000000000000000000" pitchFamily="2" charset="2"/>
              </a:rPr>
              <a:t> </a:t>
            </a:r>
            <a:r>
              <a:rPr lang="ko-KR" altLang="en-US">
                <a:sym typeface="Wingdings" panose="05000000000000000000" pitchFamily="2" charset="2"/>
              </a:rPr>
              <a:t>브라우저 종료 후에도 데이터 저장 </a:t>
            </a:r>
            <a:r>
              <a:rPr lang="en-US" altLang="ko-KR">
                <a:sym typeface="Wingdings" panose="05000000000000000000" pitchFamily="2" charset="2"/>
              </a:rPr>
              <a:t>: Cookie / Local Storage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</a:t>
            </a:r>
            <a:r>
              <a:rPr lang="ko-KR" altLang="en-US">
                <a:sym typeface="Wingdings" panose="05000000000000000000" pitchFamily="2" charset="2"/>
              </a:rPr>
              <a:t>웹 서버</a:t>
            </a:r>
            <a:r>
              <a:rPr lang="en-US" altLang="ko-KR">
                <a:sym typeface="Wingdings" panose="05000000000000000000" pitchFamily="2" charset="2"/>
              </a:rPr>
              <a:t>(Back-end)</a:t>
            </a:r>
            <a:r>
              <a:rPr lang="ko-KR" altLang="en-US">
                <a:sym typeface="Wingdings" panose="05000000000000000000" pitchFamily="2" charset="2"/>
              </a:rPr>
              <a:t>에서 활용 </a:t>
            </a:r>
            <a:r>
              <a:rPr lang="en-US" altLang="ko-KR">
                <a:sym typeface="Wingdings" panose="05000000000000000000" pitchFamily="2" charset="2"/>
              </a:rPr>
              <a:t>: Cookie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</a:t>
            </a:r>
            <a:r>
              <a:rPr lang="ko-KR" altLang="en-US">
                <a:sym typeface="Wingdings" panose="05000000000000000000" pitchFamily="2" charset="2"/>
              </a:rPr>
              <a:t>대용량 </a:t>
            </a:r>
            <a:r>
              <a:rPr lang="en-US" altLang="ko-KR">
                <a:sym typeface="Wingdings" panose="05000000000000000000" pitchFamily="2" charset="2"/>
              </a:rPr>
              <a:t>/ </a:t>
            </a:r>
            <a:r>
              <a:rPr lang="ko-KR" altLang="en-US">
                <a:sym typeface="Wingdings" panose="05000000000000000000" pitchFamily="2" charset="2"/>
              </a:rPr>
              <a:t>객체 활용 </a:t>
            </a:r>
            <a:r>
              <a:rPr lang="en-US" altLang="ko-KR">
                <a:sym typeface="Wingdings" panose="05000000000000000000" pitchFamily="2" charset="2"/>
              </a:rPr>
              <a:t>: Local Storage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</a:t>
            </a:r>
            <a:r>
              <a:rPr lang="ko-KR" altLang="en-US">
                <a:sym typeface="Wingdings" panose="05000000000000000000" pitchFamily="2" charset="2"/>
              </a:rPr>
              <a:t>데이터 임시 활용 </a:t>
            </a:r>
            <a:r>
              <a:rPr lang="en-US" altLang="ko-KR">
                <a:sym typeface="Wingdings" panose="05000000000000000000" pitchFamily="2" charset="2"/>
              </a:rPr>
              <a:t>: Session Storage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507857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74026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Cookie / Local Storage / Session Storage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Cookie </a:t>
            </a:r>
            <a:r>
              <a:rPr lang="ko-KR" altLang="en-US"/>
              <a:t>저장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Session</a:t>
            </a:r>
            <a:r>
              <a:rPr lang="ko-KR" altLang="en-US"/>
              <a:t> </a:t>
            </a:r>
            <a:r>
              <a:rPr lang="en-US" altLang="ko-KR"/>
              <a:t>Cookie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키</a:t>
            </a:r>
            <a:r>
              <a:rPr lang="en-US" altLang="ko-KR"/>
              <a:t>=</a:t>
            </a:r>
            <a:r>
              <a:rPr lang="ko-KR" altLang="en-US"/>
              <a:t>값</a:t>
            </a:r>
            <a:r>
              <a:rPr lang="en-US" altLang="ko-KR"/>
              <a:t>;)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Persistent</a:t>
            </a:r>
            <a:r>
              <a:rPr lang="ko-KR" altLang="en-US"/>
              <a:t> </a:t>
            </a:r>
            <a:r>
              <a:rPr lang="en-US" altLang="ko-KR"/>
              <a:t>Cookie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키</a:t>
            </a:r>
            <a:r>
              <a:rPr lang="en-US" altLang="ko-KR"/>
              <a:t>=</a:t>
            </a:r>
            <a:r>
              <a:rPr lang="ko-KR" altLang="en-US"/>
              <a:t>값</a:t>
            </a:r>
            <a:r>
              <a:rPr lang="en-US" altLang="ko-KR"/>
              <a:t>;expires=</a:t>
            </a:r>
            <a:r>
              <a:rPr lang="ko-KR" altLang="en-US"/>
              <a:t>만료일자</a:t>
            </a:r>
            <a:r>
              <a:rPr lang="en-US" altLang="ko-KR"/>
              <a:t>;)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15ED7-E1F5-46A7-8D54-C86745B8F8C3}"/>
              </a:ext>
            </a:extLst>
          </p:cNvPr>
          <p:cNvSpPr txBox="1"/>
          <p:nvPr/>
        </p:nvSpPr>
        <p:spPr>
          <a:xfrm>
            <a:off x="539552" y="1413351"/>
            <a:ext cx="813690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document.cookie =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'key1=value1'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document.cookie =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'key2=value2'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4CFE229-0A76-4DC7-81D1-F25462809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1953" y="2340081"/>
            <a:ext cx="5257800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CA7E7E-F876-4DF1-B7A5-48056F7EB681}"/>
              </a:ext>
            </a:extLst>
          </p:cNvPr>
          <p:cNvSpPr txBox="1"/>
          <p:nvPr/>
        </p:nvSpPr>
        <p:spPr>
          <a:xfrm>
            <a:off x="539552" y="3901454"/>
            <a:ext cx="8136904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document.cookie =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'key1=value1;'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document.cookie =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'key2=value2;expires=Sun, 01 Jan 2040 00:00:00 GMT'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02AD0700-49B9-4920-91D3-F2413A89E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253" y="4821640"/>
            <a:ext cx="5905500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3A739A-62A9-47CA-876F-CF2D402EEE7B}"/>
              </a:ext>
            </a:extLst>
          </p:cNvPr>
          <p:cNvSpPr txBox="1"/>
          <p:nvPr/>
        </p:nvSpPr>
        <p:spPr>
          <a:xfrm>
            <a:off x="611560" y="5909150"/>
            <a:ext cx="33650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UTC - Coordinated Universal Time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GMT - Greenwich Mean Time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01D94C-769A-4E8A-B93D-BED2A6D6B118}"/>
              </a:ext>
            </a:extLst>
          </p:cNvPr>
          <p:cNvSpPr txBox="1"/>
          <p:nvPr/>
        </p:nvSpPr>
        <p:spPr>
          <a:xfrm>
            <a:off x="4055331" y="6016871"/>
            <a:ext cx="3468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-&gt; Wed, 08 Jan 2020 00:00:00 UTC;</a:t>
            </a:r>
            <a:endParaRPr lang="ko-KR" alt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FD32DE-C7CE-EFF1-2ED2-A39BC079311B}"/>
              </a:ext>
            </a:extLst>
          </p:cNvPr>
          <p:cNvSpPr txBox="1"/>
          <p:nvPr/>
        </p:nvSpPr>
        <p:spPr>
          <a:xfrm>
            <a:off x="7231359" y="1135777"/>
            <a:ext cx="1524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09-19-cookie.html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BF8616-53C9-B0CC-EC99-7D84C9C6798A}"/>
              </a:ext>
            </a:extLst>
          </p:cNvPr>
          <p:cNvSpPr txBox="1"/>
          <p:nvPr/>
        </p:nvSpPr>
        <p:spPr>
          <a:xfrm>
            <a:off x="7231360" y="3627482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09-20-cookie.html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1149382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792659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Cookie / Local Storage / Session Storage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Local</a:t>
            </a:r>
            <a:r>
              <a:rPr lang="ko-KR" altLang="en-US"/>
              <a:t> </a:t>
            </a:r>
            <a:r>
              <a:rPr lang="en-US" altLang="ko-KR"/>
              <a:t>Storage </a:t>
            </a:r>
            <a:r>
              <a:rPr lang="ko-KR" altLang="en-US"/>
              <a:t>활용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Session</a:t>
            </a:r>
            <a:r>
              <a:rPr lang="ko-KR" altLang="en-US"/>
              <a:t> </a:t>
            </a:r>
            <a:r>
              <a:rPr lang="en-US" altLang="ko-KR"/>
              <a:t>Storage </a:t>
            </a:r>
            <a:r>
              <a:rPr lang="ko-KR" altLang="en-US"/>
              <a:t>활용</a:t>
            </a:r>
            <a:endParaRPr lang="en-US" altLang="ko-K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815ED7-E1F5-46A7-8D54-C86745B8F8C3}"/>
              </a:ext>
            </a:extLst>
          </p:cNvPr>
          <p:cNvSpPr txBox="1"/>
          <p:nvPr/>
        </p:nvSpPr>
        <p:spPr>
          <a:xfrm>
            <a:off x="539552" y="1002269"/>
            <a:ext cx="813690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localStorage.setItem(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'key1'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'local value1'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localStorage.setItem(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'key2'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'local value2'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console.log(localStorage.getItem(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'key1'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console.log(localStorage.getItem(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'key2'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DA17BD-A39B-49ED-BF7E-4F305697C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2369519"/>
            <a:ext cx="3524250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D17907-4114-496A-B3CF-71873110D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9003" y="2204864"/>
            <a:ext cx="2190750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72DD337-4DE7-4E07-A51C-ED9D8EEBDC31}"/>
              </a:ext>
            </a:extLst>
          </p:cNvPr>
          <p:cNvSpPr txBox="1"/>
          <p:nvPr/>
        </p:nvSpPr>
        <p:spPr>
          <a:xfrm>
            <a:off x="539552" y="3879620"/>
            <a:ext cx="813690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sessionStorage.setItem(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'key1'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'session value1'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sessionStorage.setItem(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'key2'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'session value2'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console.log(sessionStorage.getItem(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'key1'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console.log(sessionStorage.getItem(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'key2'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FF2697B-F177-442C-A4DF-AF99C72DE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003" y="5079100"/>
            <a:ext cx="2190750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DE39D62-516E-48E4-B871-DA00522EEE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2717" y="5261315"/>
            <a:ext cx="3524250" cy="93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597353-76F1-AB9C-6738-F3D77FEBA7DC}"/>
              </a:ext>
            </a:extLst>
          </p:cNvPr>
          <p:cNvSpPr txBox="1"/>
          <p:nvPr/>
        </p:nvSpPr>
        <p:spPr>
          <a:xfrm>
            <a:off x="6821696" y="713254"/>
            <a:ext cx="1934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09-21-localstorage.html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978FD9-3709-C3A1-A3FB-76EE5BAE42B2}"/>
              </a:ext>
            </a:extLst>
          </p:cNvPr>
          <p:cNvSpPr txBox="1"/>
          <p:nvPr/>
        </p:nvSpPr>
        <p:spPr>
          <a:xfrm>
            <a:off x="6632541" y="3592066"/>
            <a:ext cx="2123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09-22-sessionstorage.html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1042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710765" cy="3785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Hoisting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실제 선언 위치와 관계없이 코드의 위로 끌어올려서 선언해주는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값을 할당하는 것은 실제 위치에서 동작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 / const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859EAC-1B39-4742-8E39-F0EEF2FD66C1}"/>
              </a:ext>
            </a:extLst>
          </p:cNvPr>
          <p:cNvSpPr txBox="1"/>
          <p:nvPr/>
        </p:nvSpPr>
        <p:spPr>
          <a:xfrm>
            <a:off x="1141156" y="1791571"/>
            <a:ext cx="439248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5671614C-E1E1-4973-8AC2-66ED8CA5B4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009775"/>
            <a:ext cx="3533775" cy="1419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683EFA-E959-4086-977E-30A296981DA8}"/>
              </a:ext>
            </a:extLst>
          </p:cNvPr>
          <p:cNvSpPr txBox="1"/>
          <p:nvPr/>
        </p:nvSpPr>
        <p:spPr>
          <a:xfrm>
            <a:off x="1141156" y="3862789"/>
            <a:ext cx="4392488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4AE44C7-B831-4159-A71A-A61B45224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077047"/>
            <a:ext cx="3810000" cy="180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1374AE-8837-0BA5-BA3E-1752AD0B889C}"/>
              </a:ext>
            </a:extLst>
          </p:cNvPr>
          <p:cNvSpPr txBox="1"/>
          <p:nvPr/>
        </p:nvSpPr>
        <p:spPr>
          <a:xfrm>
            <a:off x="7117546" y="1124744"/>
            <a:ext cx="16385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02-04-hoisting.html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7183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5476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(02-</a:t>
            </a:r>
            <a:r>
              <a:rPr lang="ko-KR" altLang="en-US"/>
              <a:t>연습문제</a:t>
            </a:r>
            <a:r>
              <a:rPr lang="en-US" altLang="ko-KR"/>
              <a:t>1.html)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아래의 코드를 수정해서 결과와 같이 출력되도록 수정하기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425BA-EAC7-42FC-A6E2-A9FD798A542F}"/>
              </a:ext>
            </a:extLst>
          </p:cNvPr>
          <p:cNvSpPr txBox="1"/>
          <p:nvPr/>
        </p:nvSpPr>
        <p:spPr>
          <a:xfrm>
            <a:off x="611560" y="1052736"/>
            <a:ext cx="7776864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`1 number: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`2 number: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`3 number: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EF74B06-EDDF-4557-8CCC-9944F01A8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667945"/>
            <a:ext cx="3076575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9C36F90-3EEF-4846-A82E-4EE84A8C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468" y="3667945"/>
            <a:ext cx="3009900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116FCB0-118E-4C33-8E25-6CF78D168027}"/>
              </a:ext>
            </a:extLst>
          </p:cNvPr>
          <p:cNvSpPr/>
          <p:nvPr/>
        </p:nvSpPr>
        <p:spPr>
          <a:xfrm>
            <a:off x="4911182" y="5076825"/>
            <a:ext cx="1787015" cy="3280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37236-B5CE-4C00-BFBD-4E48367C3BB5}"/>
              </a:ext>
            </a:extLst>
          </p:cNvPr>
          <p:cNvSpPr txBox="1"/>
          <p:nvPr/>
        </p:nvSpPr>
        <p:spPr>
          <a:xfrm>
            <a:off x="1043608" y="3360168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수정 전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2718BB-629F-4EC8-83D5-D0B2B615365A}"/>
              </a:ext>
            </a:extLst>
          </p:cNvPr>
          <p:cNvSpPr txBox="1"/>
          <p:nvPr/>
        </p:nvSpPr>
        <p:spPr>
          <a:xfrm>
            <a:off x="4874468" y="3356992"/>
            <a:ext cx="1207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u="sng"/>
              <a:t>수정 후 결과</a:t>
            </a:r>
          </a:p>
        </p:txBody>
      </p:sp>
    </p:spTree>
    <p:extLst>
      <p:ext uri="{BB962C8B-B14F-4D97-AF65-F5344CB8AC3E}">
        <p14:creationId xmlns:p14="http://schemas.microsoft.com/office/powerpoint/2010/main" val="2976886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31650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Variable</a:t>
            </a:r>
            <a:r>
              <a:rPr lang="ko-KR" altLang="en-US" dirty="0"/>
              <a:t> </a:t>
            </a:r>
            <a:r>
              <a:rPr lang="en-US" altLang="ko-KR" dirty="0"/>
              <a:t>Type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Primitive (</a:t>
            </a:r>
            <a:r>
              <a:rPr lang="ko-KR" altLang="en-US" dirty="0"/>
              <a:t>기본</a:t>
            </a:r>
            <a:r>
              <a:rPr lang="en-US" altLang="ko-KR" dirty="0"/>
              <a:t>) : </a:t>
            </a:r>
            <a:r>
              <a:rPr lang="ko-KR" altLang="en-US" dirty="0"/>
              <a:t>더 이상 나눠지지 않는 하나의 값 </a:t>
            </a:r>
            <a:r>
              <a:rPr lang="en-US" altLang="ko-KR" dirty="0"/>
              <a:t>(Single item)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number, string, </a:t>
            </a:r>
            <a:r>
              <a:rPr lang="en-US" altLang="ko-KR" dirty="0" err="1"/>
              <a:t>boolean</a:t>
            </a:r>
            <a:r>
              <a:rPr lang="en-US" altLang="ko-KR" dirty="0"/>
              <a:t>, null</a:t>
            </a:r>
            <a:r>
              <a:rPr lang="en-US" altLang="ko-KR"/>
              <a:t>, undefined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Reference (</a:t>
            </a:r>
            <a:r>
              <a:rPr lang="ko-KR" altLang="en-US" dirty="0"/>
              <a:t>참조</a:t>
            </a:r>
            <a:r>
              <a:rPr lang="en-US" altLang="ko-KR" dirty="0"/>
              <a:t>) : Single item </a:t>
            </a:r>
            <a:r>
              <a:rPr lang="ko-KR" altLang="en-US" dirty="0"/>
              <a:t>들을 하나의 단위로 관리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{ }, [ ], class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Function 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First-class Function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함수를 다른 변수와 동일하게 다루는 것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5010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68026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Primitive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B4F7F-6F0A-4082-B2AB-BC403ADA078E}"/>
              </a:ext>
            </a:extLst>
          </p:cNvPr>
          <p:cNvSpPr txBox="1"/>
          <p:nvPr/>
        </p:nvSpPr>
        <p:spPr>
          <a:xfrm>
            <a:off x="611560" y="1052736"/>
            <a:ext cx="6840760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integer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17.1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decimal number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`value: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type: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`value: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type: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F79E8551-73C5-4787-89FA-100621FF8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2319379"/>
            <a:ext cx="352425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00338A-1F41-4FA6-88D0-C54501122C66}"/>
              </a:ext>
            </a:extLst>
          </p:cNvPr>
          <p:cNvSpPr txBox="1"/>
          <p:nvPr/>
        </p:nvSpPr>
        <p:spPr>
          <a:xfrm>
            <a:off x="611560" y="4293096"/>
            <a:ext cx="684076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infinity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negativeInfinity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-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'not a number'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infinity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negativeInfinity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19184318-0490-427E-A4BA-BD779A6AA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604936"/>
            <a:ext cx="352425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21A569-DE5B-34A3-7B39-BB224098AAF6}"/>
              </a:ext>
            </a:extLst>
          </p:cNvPr>
          <p:cNvSpPr txBox="1"/>
          <p:nvPr/>
        </p:nvSpPr>
        <p:spPr>
          <a:xfrm>
            <a:off x="7150055" y="764704"/>
            <a:ext cx="1606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02-05-number.html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186433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68026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Primitive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B4F7F-6F0A-4082-B2AB-BC403ADA078E}"/>
              </a:ext>
            </a:extLst>
          </p:cNvPr>
          <p:cNvSpPr txBox="1"/>
          <p:nvPr/>
        </p:nvSpPr>
        <p:spPr>
          <a:xfrm>
            <a:off x="611560" y="1052736"/>
            <a:ext cx="6840760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score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90.5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console.log(Number(score));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(score));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height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'177.3'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console.log(Number(height));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(height));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bool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console.log(Number(bool));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(bool));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2E987A8-886B-4327-9F87-55822896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508883"/>
            <a:ext cx="3524250" cy="2512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AE762-F8DC-6F3E-1E27-ACCC95CEE0AA}"/>
              </a:ext>
            </a:extLst>
          </p:cNvPr>
          <p:cNvSpPr txBox="1"/>
          <p:nvPr/>
        </p:nvSpPr>
        <p:spPr>
          <a:xfrm>
            <a:off x="7150055" y="764704"/>
            <a:ext cx="16060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02-05-number.html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065017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43180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Primitive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string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B4F7F-6F0A-4082-B2AB-BC403ADA078E}"/>
              </a:ext>
            </a:extLst>
          </p:cNvPr>
          <p:cNvSpPr txBox="1"/>
          <p:nvPr/>
        </p:nvSpPr>
        <p:spPr>
          <a:xfrm>
            <a:off x="611560" y="1052736"/>
            <a:ext cx="77768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'developer'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 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`value: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type: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greeting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`hi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username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template literals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`value: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type: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D6305AB-D4E9-4C07-A2E9-718502511A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04" y="3717032"/>
            <a:ext cx="391477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73997B-2C3C-4087-8A5E-1DCFB3B0B34C}"/>
              </a:ext>
            </a:extLst>
          </p:cNvPr>
          <p:cNvSpPr txBox="1"/>
          <p:nvPr/>
        </p:nvSpPr>
        <p:spPr>
          <a:xfrm>
            <a:off x="467544" y="5711304"/>
            <a:ext cx="8352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'value: 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 type: 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template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87D158-6719-6FA1-AD76-DCA170637C7A}"/>
              </a:ext>
            </a:extLst>
          </p:cNvPr>
          <p:cNvSpPr txBox="1"/>
          <p:nvPr/>
        </p:nvSpPr>
        <p:spPr>
          <a:xfrm>
            <a:off x="7285349" y="764704"/>
            <a:ext cx="1470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02-06-string.html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864767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578118" cy="5855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자바스크립트를 공부해야 하는 이유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모든 웹 개발자가 배워야 하는 </a:t>
            </a:r>
            <a:r>
              <a:rPr lang="en-US" altLang="ko-KR" dirty="0"/>
              <a:t>3</a:t>
            </a:r>
            <a:r>
              <a:rPr lang="ko-KR" altLang="en-US" dirty="0"/>
              <a:t>가지 언어 중 하나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웹 페이지의 내용을 정의하는 </a:t>
            </a:r>
            <a:r>
              <a:rPr lang="en-US" altLang="ko-KR" dirty="0"/>
              <a:t>HTML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웹 페이지의 레이아웃을 지정하는 </a:t>
            </a:r>
            <a:r>
              <a:rPr lang="en-US" altLang="ko-KR" dirty="0"/>
              <a:t>CSS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웹 페이지의 동작을 정의하는 </a:t>
            </a:r>
            <a:r>
              <a:rPr lang="en-US" altLang="ko-KR" dirty="0"/>
              <a:t>JavaScript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데스크탑 프로그램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 dirty="0" err="1"/>
              <a:t>VSCode</a:t>
            </a:r>
            <a:r>
              <a:rPr lang="en-US" altLang="ko-KR" dirty="0"/>
              <a:t>, Skype, </a:t>
            </a:r>
            <a:r>
              <a:rPr lang="en-US" altLang="ko-KR" dirty="0" err="1"/>
              <a:t>WebTorrent</a:t>
            </a:r>
            <a:r>
              <a:rPr lang="en-US" altLang="ko-KR" dirty="0"/>
              <a:t>, Atom, WordPress, MS Teams, WhatsApp </a:t>
            </a:r>
            <a:r>
              <a:rPr lang="ko-KR" altLang="en-US" dirty="0"/>
              <a:t>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서버 프로그램 개발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Node.js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데이터베이스 제어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MongoDB, CouchDB </a:t>
            </a:r>
            <a:r>
              <a:rPr lang="ko-KR" altLang="en-US" dirty="0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29793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4159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Primitive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string (indexing /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B4F7F-6F0A-4082-B2AB-BC403ADA078E}"/>
              </a:ext>
            </a:extLst>
          </p:cNvPr>
          <p:cNvSpPr txBox="1"/>
          <p:nvPr/>
        </p:nvSpPr>
        <p:spPr>
          <a:xfrm>
            <a:off x="611560" y="1052736"/>
            <a:ext cx="7776864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'JavaScript'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`str: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`str[0]: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5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`str[str.length-1]: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5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`str.substring(0, 4):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`str.slice(-6, str.length):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slice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(-</a:t>
            </a:r>
            <a:r>
              <a:rPr lang="en-US" altLang="ko-KR" sz="15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`str.indexOf('S'):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'S'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`str.split('S'):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split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'S'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D02ABE-5B1F-4FF3-D457-C196373D3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4992" y="3319611"/>
            <a:ext cx="3810000" cy="3133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802AD0-BF93-B690-8DC1-3EB638E1B04B}"/>
              </a:ext>
            </a:extLst>
          </p:cNvPr>
          <p:cNvSpPr txBox="1"/>
          <p:nvPr/>
        </p:nvSpPr>
        <p:spPr>
          <a:xfrm>
            <a:off x="7285349" y="764704"/>
            <a:ext cx="1470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02-06-string.html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70129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67065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Primitive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dirty="0" err="1"/>
              <a:t>boolean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B4F7F-6F0A-4082-B2AB-BC403ADA078E}"/>
              </a:ext>
            </a:extLst>
          </p:cNvPr>
          <p:cNvSpPr txBox="1"/>
          <p:nvPr/>
        </p:nvSpPr>
        <p:spPr>
          <a:xfrm>
            <a:off x="611560" y="1052736"/>
            <a:ext cx="777686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canRead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`value: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canRead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type: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canRead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`value: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type: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test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383A5E6-2812-4FE7-B103-183E45E96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7" y="2799978"/>
            <a:ext cx="35147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B6A24B-E056-45DE-9964-BB04EDFF4759}"/>
              </a:ext>
            </a:extLst>
          </p:cNvPr>
          <p:cNvSpPr txBox="1"/>
          <p:nvPr/>
        </p:nvSpPr>
        <p:spPr>
          <a:xfrm>
            <a:off x="2267744" y="4726310"/>
            <a:ext cx="5616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false : 0, null, </a:t>
            </a:r>
            <a:r>
              <a:rPr lang="en-US" altLang="ko-KR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undefind</a:t>
            </a:r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NaN</a:t>
            </a:r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, ''</a:t>
            </a:r>
          </a:p>
          <a:p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true : false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가 아닌 값</a:t>
            </a:r>
            <a:endParaRPr lang="en-US" altLang="ko-KR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CDD94-00E0-CE0D-1CFE-4977CDF4071A}"/>
              </a:ext>
            </a:extLst>
          </p:cNvPr>
          <p:cNvSpPr txBox="1"/>
          <p:nvPr/>
        </p:nvSpPr>
        <p:spPr>
          <a:xfrm>
            <a:off x="7119148" y="764704"/>
            <a:ext cx="1636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02-07-boolean.html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6375687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51222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Primitive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null</a:t>
            </a:r>
            <a:r>
              <a:rPr lang="ko-KR" altLang="en-US" dirty="0"/>
              <a:t> </a:t>
            </a:r>
            <a:r>
              <a:rPr lang="en-US" altLang="ko-KR" dirty="0"/>
              <a:t>/</a:t>
            </a:r>
            <a:r>
              <a:rPr lang="ko-KR" altLang="en-US" dirty="0"/>
              <a:t> </a:t>
            </a:r>
            <a:r>
              <a:rPr lang="en-US" altLang="ko-KR" dirty="0"/>
              <a:t>undefined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B4F7F-6F0A-4082-B2AB-BC403ADA078E}"/>
              </a:ext>
            </a:extLst>
          </p:cNvPr>
          <p:cNvSpPr txBox="1"/>
          <p:nvPr/>
        </p:nvSpPr>
        <p:spPr>
          <a:xfrm>
            <a:off x="611560" y="1052736"/>
            <a:ext cx="777686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nothing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`value: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nothing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type: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nothing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undefined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let x;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`value: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type: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75F64D8-E6E9-427A-8EF7-AC4F65EAB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7" y="2798812"/>
            <a:ext cx="3514725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63BDF-D358-45D4-AB92-BBBC43FC5652}"/>
              </a:ext>
            </a:extLst>
          </p:cNvPr>
          <p:cNvSpPr txBox="1"/>
          <p:nvPr/>
        </p:nvSpPr>
        <p:spPr>
          <a:xfrm>
            <a:off x="1979712" y="4941168"/>
            <a:ext cx="5760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null : 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값을 할당하지 않았음을 명시</a:t>
            </a:r>
            <a:endParaRPr lang="en-US" altLang="ko-KR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undefined : 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선언만 하고 값에 대해 언급하지 않음</a:t>
            </a:r>
            <a:endParaRPr lang="en-US" altLang="ko-KR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8D59C-596D-B9BF-DA24-4D610A25B59E}"/>
              </a:ext>
            </a:extLst>
          </p:cNvPr>
          <p:cNvSpPr txBox="1"/>
          <p:nvPr/>
        </p:nvSpPr>
        <p:spPr>
          <a:xfrm>
            <a:off x="7136782" y="764704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02-08-nothing.html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855448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1574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(02-</a:t>
            </a:r>
            <a:r>
              <a:rPr lang="ko-KR" altLang="en-US"/>
              <a:t>연습문제</a:t>
            </a:r>
            <a:r>
              <a:rPr lang="en-US" altLang="ko-KR"/>
              <a:t>2.html)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입력된 금액을 </a:t>
            </a:r>
            <a:r>
              <a:rPr lang="en-US" altLang="ko-KR"/>
              <a:t>1/n </a:t>
            </a:r>
            <a:r>
              <a:rPr lang="ko-KR" altLang="en-US"/>
              <a:t>로 나누어 계산하기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B4F7F-6F0A-4082-B2AB-BC403ADA078E}"/>
              </a:ext>
            </a:extLst>
          </p:cNvPr>
          <p:cNvSpPr txBox="1"/>
          <p:nvPr/>
        </p:nvSpPr>
        <p:spPr>
          <a:xfrm>
            <a:off x="611560" y="1052736"/>
            <a:ext cx="7776864" cy="28315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food1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첫번째 음식의 금액을 입력해주세요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food2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두번째 음식의 금액을 입력해주세요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prompt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나누어 낼 인원 수를 입력해주세요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전체 금액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nPrice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인원 수로 나눈 금액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sz="1600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코드 *</a:t>
            </a:r>
            <a:r>
              <a:rPr lang="en-US" altLang="ko-KR" sz="1600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</a:t>
            </a:r>
            <a:endParaRPr lang="ko-KR" altLang="en-US" sz="1600" b="1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b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전체 금액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price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인원 수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`1/n </a:t>
            </a:r>
            <a:r>
              <a:rPr lang="ko-KR" altLang="en-US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금액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nPrice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1551A0B-BFB5-079D-931F-2587A652C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077072"/>
            <a:ext cx="2724489" cy="107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710F63B-0412-1504-7A16-560BB30A5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5348975"/>
            <a:ext cx="2724489" cy="107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0A87AF9-B15B-EDDF-9AEE-7736213B6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517" y="4725144"/>
            <a:ext cx="2724489" cy="1075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18EB651-CE95-5EA4-3449-67754771A1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3477" y="4653136"/>
            <a:ext cx="1914947" cy="117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66B0AE-C282-E7AB-572F-AB85B8323E3D}"/>
              </a:ext>
            </a:extLst>
          </p:cNvPr>
          <p:cNvSpPr/>
          <p:nvPr/>
        </p:nvSpPr>
        <p:spPr>
          <a:xfrm>
            <a:off x="682083" y="4495800"/>
            <a:ext cx="40376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A62914E-0D6A-B026-60CF-5E192C84D1BF}"/>
              </a:ext>
            </a:extLst>
          </p:cNvPr>
          <p:cNvSpPr/>
          <p:nvPr/>
        </p:nvSpPr>
        <p:spPr>
          <a:xfrm>
            <a:off x="682083" y="5772242"/>
            <a:ext cx="40376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19C65E-7BE8-8B30-62F1-1A860388D651}"/>
              </a:ext>
            </a:extLst>
          </p:cNvPr>
          <p:cNvSpPr/>
          <p:nvPr/>
        </p:nvSpPr>
        <p:spPr>
          <a:xfrm>
            <a:off x="3606258" y="5134067"/>
            <a:ext cx="403768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EFF2D4F-F3E5-CDF8-2206-8D871D77BBE9}"/>
              </a:ext>
            </a:extLst>
          </p:cNvPr>
          <p:cNvSpPr/>
          <p:nvPr/>
        </p:nvSpPr>
        <p:spPr>
          <a:xfrm>
            <a:off x="6568532" y="5286466"/>
            <a:ext cx="1622967" cy="3904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031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5728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Reference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object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B4F7F-6F0A-4082-B2AB-BC403ADA078E}"/>
              </a:ext>
            </a:extLst>
          </p:cNvPr>
          <p:cNvSpPr txBox="1"/>
          <p:nvPr/>
        </p:nvSpPr>
        <p:spPr>
          <a:xfrm>
            <a:off x="611560" y="1052736"/>
            <a:ext cx="7776864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'developer'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[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];</a:t>
            </a:r>
          </a:p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CE30D85-D063-4FF2-9778-A712A4270899}"/>
              </a:ext>
            </a:extLst>
          </p:cNvPr>
          <p:cNvSpPr/>
          <p:nvPr/>
        </p:nvSpPr>
        <p:spPr>
          <a:xfrm>
            <a:off x="3863302" y="4235994"/>
            <a:ext cx="750872" cy="2859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0x001</a:t>
            </a:r>
            <a:endParaRPr lang="ko-KR" altLang="en-US" sz="12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D22FB09-6276-4681-9C69-2E27278CAB88}"/>
              </a:ext>
            </a:extLst>
          </p:cNvPr>
          <p:cNvSpPr/>
          <p:nvPr/>
        </p:nvSpPr>
        <p:spPr>
          <a:xfrm>
            <a:off x="3662674" y="4521895"/>
            <a:ext cx="1152128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reference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592B905-FCE5-46B7-BF1D-03B38670C384}"/>
              </a:ext>
            </a:extLst>
          </p:cNvPr>
          <p:cNvSpPr/>
          <p:nvPr/>
        </p:nvSpPr>
        <p:spPr>
          <a:xfrm>
            <a:off x="2006450" y="4521895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user</a:t>
            </a:r>
            <a:endParaRPr lang="ko-KR" altLang="en-US" sz="12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6C26252-0265-4335-BD24-FDFF74FA5A98}"/>
              </a:ext>
            </a:extLst>
          </p:cNvPr>
          <p:cNvCxnSpPr>
            <a:stCxn id="10" idx="3"/>
            <a:endCxn id="9" idx="1"/>
          </p:cNvCxnSpPr>
          <p:nvPr/>
        </p:nvCxnSpPr>
        <p:spPr>
          <a:xfrm>
            <a:off x="3014562" y="4701915"/>
            <a:ext cx="64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067316A-E0A3-46CF-BBD1-DBC303323EC5}"/>
              </a:ext>
            </a:extLst>
          </p:cNvPr>
          <p:cNvSpPr/>
          <p:nvPr/>
        </p:nvSpPr>
        <p:spPr>
          <a:xfrm>
            <a:off x="5462914" y="4341875"/>
            <a:ext cx="647992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name</a:t>
            </a:r>
            <a:endParaRPr lang="ko-KR" altLang="en-US" sz="120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06ABBCD-28C0-4A05-8C00-BAD170E27D60}"/>
              </a:ext>
            </a:extLst>
          </p:cNvPr>
          <p:cNvSpPr/>
          <p:nvPr/>
        </p:nvSpPr>
        <p:spPr>
          <a:xfrm>
            <a:off x="6110906" y="4341875"/>
            <a:ext cx="936104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developer</a:t>
            </a:r>
            <a:endParaRPr lang="ko-KR" altLang="en-US" sz="12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ABDDC11-7BEE-44EE-811F-E38CA2F5EDA3}"/>
              </a:ext>
            </a:extLst>
          </p:cNvPr>
          <p:cNvSpPr/>
          <p:nvPr/>
        </p:nvSpPr>
        <p:spPr>
          <a:xfrm>
            <a:off x="5462914" y="4701915"/>
            <a:ext cx="647992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age</a:t>
            </a:r>
            <a:endParaRPr lang="ko-KR" altLang="en-US" sz="12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E233B2-3B8E-45A5-85B2-DA3AAEF1582E}"/>
              </a:ext>
            </a:extLst>
          </p:cNvPr>
          <p:cNvSpPr/>
          <p:nvPr/>
        </p:nvSpPr>
        <p:spPr>
          <a:xfrm>
            <a:off x="6110906" y="4701915"/>
            <a:ext cx="936104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30</a:t>
            </a:r>
            <a:endParaRPr lang="ko-KR" altLang="en-US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7ED6172-A5C6-4EC2-B63C-D0C8E8A6F96B}"/>
              </a:ext>
            </a:extLst>
          </p:cNvPr>
          <p:cNvCxnSpPr>
            <a:stCxn id="9" idx="3"/>
          </p:cNvCxnSpPr>
          <p:nvPr/>
        </p:nvCxnSpPr>
        <p:spPr>
          <a:xfrm>
            <a:off x="4814802" y="4701915"/>
            <a:ext cx="64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0C0C0CB9-3E42-4106-843F-9DFDD3509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639" y="2131920"/>
            <a:ext cx="3514725" cy="169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3A94DF-5BD8-4D2B-8AA8-610EB896BF17}"/>
              </a:ext>
            </a:extLst>
          </p:cNvPr>
          <p:cNvSpPr/>
          <p:nvPr/>
        </p:nvSpPr>
        <p:spPr>
          <a:xfrm>
            <a:off x="3863302" y="5339343"/>
            <a:ext cx="750872" cy="2859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0x002</a:t>
            </a:r>
            <a:endParaRPr lang="ko-KR" altLang="en-US" sz="12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DC50D73-1D0B-4442-BC68-3E65ADA04128}"/>
              </a:ext>
            </a:extLst>
          </p:cNvPr>
          <p:cNvSpPr/>
          <p:nvPr/>
        </p:nvSpPr>
        <p:spPr>
          <a:xfrm>
            <a:off x="3662674" y="5625244"/>
            <a:ext cx="1152128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reference</a:t>
            </a:r>
            <a:endParaRPr lang="ko-KR" altLang="en-US" sz="12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77467E-49C7-4349-A05C-CE8E13DF58EE}"/>
              </a:ext>
            </a:extLst>
          </p:cNvPr>
          <p:cNvSpPr/>
          <p:nvPr/>
        </p:nvSpPr>
        <p:spPr>
          <a:xfrm>
            <a:off x="2006450" y="5625244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arr</a:t>
            </a:r>
            <a:endParaRPr lang="ko-KR" altLang="en-US" sz="12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27EE115-C568-48E7-84CD-4C7364C0A2B2}"/>
              </a:ext>
            </a:extLst>
          </p:cNvPr>
          <p:cNvCxnSpPr>
            <a:stCxn id="23" idx="3"/>
            <a:endCxn id="22" idx="1"/>
          </p:cNvCxnSpPr>
          <p:nvPr/>
        </p:nvCxnSpPr>
        <p:spPr>
          <a:xfrm>
            <a:off x="3014562" y="5805264"/>
            <a:ext cx="64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34A501-65D4-47DE-BA27-EAF7E22D30C7}"/>
              </a:ext>
            </a:extLst>
          </p:cNvPr>
          <p:cNvSpPr/>
          <p:nvPr/>
        </p:nvSpPr>
        <p:spPr>
          <a:xfrm>
            <a:off x="5462914" y="5625244"/>
            <a:ext cx="504056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endParaRPr lang="ko-KR" altLang="en-US" sz="12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0AFEEE-A334-495E-9825-E1BD2865A241}"/>
              </a:ext>
            </a:extLst>
          </p:cNvPr>
          <p:cNvCxnSpPr>
            <a:stCxn id="22" idx="3"/>
          </p:cNvCxnSpPr>
          <p:nvPr/>
        </p:nvCxnSpPr>
        <p:spPr>
          <a:xfrm>
            <a:off x="4814802" y="5805264"/>
            <a:ext cx="64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AEF9FF9-2B24-4FCC-BA5D-182F8DA610E7}"/>
              </a:ext>
            </a:extLst>
          </p:cNvPr>
          <p:cNvSpPr/>
          <p:nvPr/>
        </p:nvSpPr>
        <p:spPr>
          <a:xfrm>
            <a:off x="5966890" y="5625244"/>
            <a:ext cx="504056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endParaRPr lang="ko-KR" altLang="en-US" sz="1200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323D2C7-B5F3-4D0C-A8A3-4714B83BD77B}"/>
              </a:ext>
            </a:extLst>
          </p:cNvPr>
          <p:cNvSpPr/>
          <p:nvPr/>
        </p:nvSpPr>
        <p:spPr>
          <a:xfrm>
            <a:off x="6470946" y="5625244"/>
            <a:ext cx="504056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endParaRPr lang="ko-KR" alt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F509BB-AAEE-6513-73C4-D87180A8D371}"/>
              </a:ext>
            </a:extLst>
          </p:cNvPr>
          <p:cNvSpPr txBox="1"/>
          <p:nvPr/>
        </p:nvSpPr>
        <p:spPr>
          <a:xfrm>
            <a:off x="7021302" y="764704"/>
            <a:ext cx="17348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02-09-reference.html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8179094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3</a:t>
            </a:r>
            <a:r>
              <a:rPr lang="en-US" altLang="ko-KR" sz="3600"/>
              <a:t>. </a:t>
            </a:r>
            <a:r>
              <a:rPr lang="ko-KR" altLang="en-US" sz="3600"/>
              <a:t>연산자</a:t>
            </a:r>
            <a:r>
              <a:rPr lang="en-US" altLang="ko-KR" sz="3600"/>
              <a:t>, </a:t>
            </a:r>
            <a:r>
              <a:rPr lang="ko-KR" altLang="en-US" sz="3600"/>
              <a:t>제어문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3-1</a:t>
            </a:r>
            <a:r>
              <a:rPr lang="en-US" altLang="ko-KR"/>
              <a:t>. </a:t>
            </a:r>
            <a:r>
              <a:rPr lang="ko-KR" altLang="en-US"/>
              <a:t>연산자의 종류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3-2</a:t>
            </a:r>
            <a:r>
              <a:rPr lang="en-US" altLang="ko-KR"/>
              <a:t>. </a:t>
            </a:r>
            <a:r>
              <a:rPr lang="ko-KR" altLang="en-US"/>
              <a:t>조건문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3-3</a:t>
            </a:r>
            <a:r>
              <a:rPr lang="en-US" altLang="ko-KR"/>
              <a:t>. </a:t>
            </a:r>
            <a:r>
              <a:rPr lang="ko-KR" altLang="en-US"/>
              <a:t>반복문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157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776722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Operator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문자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산술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증가 </a:t>
            </a:r>
            <a:r>
              <a:rPr lang="en-US" altLang="ko-KR" dirty="0"/>
              <a:t>/ </a:t>
            </a:r>
            <a:r>
              <a:rPr lang="ko-KR" altLang="en-US" dirty="0"/>
              <a:t>감소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대입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논리 연산자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비교 연산자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0463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76382" cy="3784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Operator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문자 연산자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DC143C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+ += 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산술 연산자 </a:t>
            </a:r>
            <a:r>
              <a:rPr lang="en-US" altLang="ko-KR" dirty="0"/>
              <a:t>( 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</a:t>
            </a:r>
            <a:r>
              <a:rPr kumimoji="0" lang="ko-KR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 % ** 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'my'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 cat'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`string literals: 1 + 2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`string literals: </a:t>
            </a:r>
            <a:r>
              <a:rPr lang="ko-KR" alt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줄바꿈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지원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962DF-FA3F-4A60-882C-461BE4DB03E8}"/>
              </a:ext>
            </a:extLst>
          </p:cNvPr>
          <p:cNvSpPr txBox="1"/>
          <p:nvPr/>
        </p:nvSpPr>
        <p:spPr>
          <a:xfrm>
            <a:off x="611560" y="3906922"/>
            <a:ext cx="7776864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더하기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빼기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나누기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곱하기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%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나머지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**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거듭제곱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0E481-3C83-ACBC-A951-C3B1A4209EBD}"/>
              </a:ext>
            </a:extLst>
          </p:cNvPr>
          <p:cNvSpPr txBox="1"/>
          <p:nvPr/>
        </p:nvSpPr>
        <p:spPr>
          <a:xfrm>
            <a:off x="7091898" y="764704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03-01-</a:t>
            </a:r>
            <a:r>
              <a:rPr lang="ko-KR" altLang="en-US" sz="1200" b="1"/>
              <a:t>문자연산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430F6B-0BAF-AE47-4942-F05B881B5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190" y="2090779"/>
            <a:ext cx="2672527" cy="115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1D962A6-61CF-BD99-37C7-8A342E082D69}"/>
              </a:ext>
            </a:extLst>
          </p:cNvPr>
          <p:cNvSpPr txBox="1"/>
          <p:nvPr/>
        </p:nvSpPr>
        <p:spPr>
          <a:xfrm>
            <a:off x="7091898" y="3630072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03-02-</a:t>
            </a:r>
            <a:r>
              <a:rPr lang="ko-KR" altLang="en-US" sz="1200" b="1"/>
              <a:t>산술연산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D1EACF0-CC43-E609-1C33-877D4BBF6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190" y="4941168"/>
            <a:ext cx="2672527" cy="1473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0896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744662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Operator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증가 연산자 </a:t>
            </a:r>
            <a:r>
              <a:rPr lang="en-US" altLang="ko-KR" dirty="0"/>
              <a:t>(</a:t>
            </a:r>
            <a:r>
              <a:rPr lang="ko-KR" altLang="en-US" dirty="0"/>
              <a:t>전위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증가 연산자 </a:t>
            </a:r>
            <a:r>
              <a:rPr lang="en-US" altLang="ko-KR" dirty="0"/>
              <a:t>(</a:t>
            </a:r>
            <a:r>
              <a:rPr lang="ko-KR" altLang="en-US" dirty="0"/>
              <a:t>후위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preIncrement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++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counter = counter + 1;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preIncrement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= counter;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preIncrement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preIncrement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`counter: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962DF-FA3F-4A60-882C-461BE4DB03E8}"/>
              </a:ext>
            </a:extLst>
          </p:cNvPr>
          <p:cNvSpPr txBox="1"/>
          <p:nvPr/>
        </p:nvSpPr>
        <p:spPr>
          <a:xfrm>
            <a:off x="611560" y="3906922"/>
            <a:ext cx="777686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postIncrement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postIncrement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= counter;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counter = counter + 1;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postIncrement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postIncrement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`counter: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6AD7CF-E1F8-4F5F-B9AB-14BDD8C99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88" y="2660565"/>
            <a:ext cx="3514725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811073B-21CB-4068-8AE7-0A2F25007D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87" y="5224239"/>
            <a:ext cx="3514725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6F0E9D-9ED5-1562-4F9E-A3F1077D9E1D}"/>
              </a:ext>
            </a:extLst>
          </p:cNvPr>
          <p:cNvSpPr txBox="1"/>
          <p:nvPr/>
        </p:nvSpPr>
        <p:spPr>
          <a:xfrm>
            <a:off x="7091898" y="764704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03-03-</a:t>
            </a:r>
            <a:r>
              <a:rPr lang="ko-KR" altLang="en-US" sz="1200" b="1"/>
              <a:t>증가연산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027221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815194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Operator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감소 연산자 </a:t>
            </a:r>
            <a:r>
              <a:rPr lang="en-US" altLang="ko-KR" dirty="0"/>
              <a:t>(</a:t>
            </a:r>
            <a:r>
              <a:rPr lang="ko-KR" altLang="en-US" dirty="0"/>
              <a:t>전위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감소 연산자 </a:t>
            </a:r>
            <a:r>
              <a:rPr lang="en-US" altLang="ko-KR" dirty="0"/>
              <a:t>(</a:t>
            </a:r>
            <a:r>
              <a:rPr lang="ko-KR" altLang="en-US" dirty="0"/>
              <a:t>후위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preDecrement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--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counter = counter - 1;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preDecrement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= counter;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preDecrement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preDecrement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`counter: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7962DF-FA3F-4A60-882C-461BE4DB03E8}"/>
              </a:ext>
            </a:extLst>
          </p:cNvPr>
          <p:cNvSpPr txBox="1"/>
          <p:nvPr/>
        </p:nvSpPr>
        <p:spPr>
          <a:xfrm>
            <a:off x="611560" y="3906922"/>
            <a:ext cx="777686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postDecrement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en-US" altLang="ko-KR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postDecrement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= counter;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counter = counter - 1;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postDecrement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postDecrement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`counter: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counter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9" name="그림 8" descr="나이프이(가) 표시된 사진&#10;&#10;자동 생성된 설명">
            <a:extLst>
              <a:ext uri="{FF2B5EF4-FFF2-40B4-BE49-F238E27FC236}">
                <a16:creationId xmlns:a16="http://schemas.microsoft.com/office/drawing/2014/main" id="{172B489C-A8BD-42AD-B718-A76695AA0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87" y="2666121"/>
            <a:ext cx="3514725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0B64CF3B-32FB-4551-AC25-28BAA3F464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87" y="5224239"/>
            <a:ext cx="3514725" cy="58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C734E6-680C-2813-4904-32B70DD41DD9}"/>
              </a:ext>
            </a:extLst>
          </p:cNvPr>
          <p:cNvSpPr txBox="1"/>
          <p:nvPr/>
        </p:nvSpPr>
        <p:spPr>
          <a:xfrm>
            <a:off x="7091898" y="764704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03-04-</a:t>
            </a:r>
            <a:r>
              <a:rPr lang="ko-KR" altLang="en-US" sz="1200" b="1"/>
              <a:t>감소연산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811820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379328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자바스크립트 </a:t>
            </a:r>
            <a:r>
              <a:rPr lang="en-US" altLang="ko-KR" dirty="0"/>
              <a:t>History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최초의</a:t>
            </a:r>
            <a:r>
              <a:rPr lang="en-US" altLang="ko-KR" dirty="0"/>
              <a:t> </a:t>
            </a:r>
            <a:r>
              <a:rPr lang="ko-KR" altLang="en-US" dirty="0"/>
              <a:t>웹 브라우저 </a:t>
            </a:r>
            <a:r>
              <a:rPr lang="en-US" altLang="ko-KR" dirty="0"/>
              <a:t>(1990</a:t>
            </a:r>
            <a:r>
              <a:rPr lang="ko-KR" altLang="en-US" dirty="0"/>
              <a:t>년</a:t>
            </a:r>
            <a:r>
              <a:rPr lang="en-US" altLang="ko-KR" dirty="0"/>
              <a:t>) : Nexus (</a:t>
            </a:r>
            <a:r>
              <a:rPr lang="ko-KR" altLang="en-US" dirty="0"/>
              <a:t>팀 </a:t>
            </a:r>
            <a:r>
              <a:rPr lang="ko-KR" altLang="en-US" dirty="0" err="1"/>
              <a:t>버너스</a:t>
            </a:r>
            <a:r>
              <a:rPr lang="ko-KR" altLang="en-US" dirty="0"/>
              <a:t> 리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GUI</a:t>
            </a:r>
            <a:r>
              <a:rPr lang="ko-KR" altLang="en-US" dirty="0"/>
              <a:t> </a:t>
            </a:r>
            <a:r>
              <a:rPr lang="en-US" altLang="ko-KR" dirty="0"/>
              <a:t>(1992</a:t>
            </a:r>
            <a:r>
              <a:rPr lang="ko-KR" altLang="en-US" dirty="0"/>
              <a:t>년</a:t>
            </a:r>
            <a:r>
              <a:rPr lang="en-US" altLang="ko-KR" dirty="0"/>
              <a:t>) : </a:t>
            </a:r>
            <a:r>
              <a:rPr lang="en-US" altLang="ko-KR" dirty="0" err="1"/>
              <a:t>Erwise</a:t>
            </a:r>
            <a:r>
              <a:rPr lang="en-US" altLang="ko-KR" dirty="0"/>
              <a:t>          ● </a:t>
            </a:r>
            <a:r>
              <a:rPr lang="ko-KR" altLang="en-US" dirty="0"/>
              <a:t>멀티미디어 </a:t>
            </a:r>
            <a:r>
              <a:rPr lang="en-US" altLang="ko-KR" dirty="0"/>
              <a:t>(1993</a:t>
            </a:r>
            <a:r>
              <a:rPr lang="ko-KR" altLang="en-US" dirty="0"/>
              <a:t>년</a:t>
            </a:r>
            <a:r>
              <a:rPr lang="en-US" altLang="ko-KR" dirty="0"/>
              <a:t>) : MOSAIC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Netscape Navigator (1994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A6DC19A-F605-4421-B66E-F72C70B98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1848320"/>
            <a:ext cx="2602755" cy="2228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E8A0C24-1D36-4630-B9DD-0C737DC8B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837464"/>
            <a:ext cx="2590023" cy="2239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286C6FE8-326A-410D-815C-DC262BD6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4" y="4719811"/>
            <a:ext cx="2602755" cy="1829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1CBE42-DCBF-4886-B8B6-E675D35367B3}"/>
              </a:ext>
            </a:extLst>
          </p:cNvPr>
          <p:cNvSpPr txBox="1"/>
          <p:nvPr/>
        </p:nvSpPr>
        <p:spPr>
          <a:xfrm>
            <a:off x="4077528" y="4911825"/>
            <a:ext cx="4286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- Brendan </a:t>
            </a:r>
            <a:r>
              <a:rPr lang="en-US" altLang="ko-KR" sz="1200" dirty="0" err="1"/>
              <a:t>Eich</a:t>
            </a:r>
            <a:r>
              <a:rPr lang="ko-KR" altLang="en-US" sz="1200" dirty="0"/>
              <a:t>가</a:t>
            </a:r>
            <a:r>
              <a:rPr lang="en-US" altLang="ko-KR" sz="1200" dirty="0"/>
              <a:t> 10</a:t>
            </a:r>
            <a:r>
              <a:rPr lang="ko-KR" altLang="en-US" sz="1200" dirty="0"/>
              <a:t>일만에 </a:t>
            </a:r>
            <a:r>
              <a:rPr lang="en-US" altLang="ko-KR" sz="1200" dirty="0"/>
              <a:t>Mocha</a:t>
            </a:r>
            <a:r>
              <a:rPr lang="ko-KR" altLang="en-US" sz="1200" dirty="0"/>
              <a:t>라는 스크립트 언어 개발</a:t>
            </a:r>
            <a:endParaRPr lang="en-US" altLang="ko-KR" sz="1200" dirty="0"/>
          </a:p>
          <a:p>
            <a:r>
              <a:rPr lang="en-US" altLang="ko-KR" sz="1200" dirty="0"/>
              <a:t>- </a:t>
            </a:r>
            <a:r>
              <a:rPr lang="ko-KR" altLang="en-US" sz="1200" dirty="0"/>
              <a:t>이후 </a:t>
            </a:r>
            <a:r>
              <a:rPr lang="en-US" altLang="ko-KR" sz="1200" dirty="0" err="1"/>
              <a:t>LiveScript</a:t>
            </a:r>
            <a:r>
              <a:rPr lang="en-US" altLang="ko-KR" sz="1200" dirty="0"/>
              <a:t> </a:t>
            </a:r>
            <a:r>
              <a:rPr lang="en-US" altLang="ko-KR" sz="1200" dirty="0">
                <a:sym typeface="Wingdings" panose="05000000000000000000" pitchFamily="2" charset="2"/>
              </a:rPr>
              <a:t> JavaScript </a:t>
            </a:r>
            <a:r>
              <a:rPr lang="ko-KR" altLang="en-US" sz="1200" dirty="0">
                <a:sym typeface="Wingdings" panose="05000000000000000000" pitchFamily="2" charset="2"/>
              </a:rPr>
              <a:t>명칭 변경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515731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069016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Operator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대입 연산자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DC143C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= += -= *= /= %= **= 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s-E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+= 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s-E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x = x + y;</a:t>
            </a:r>
            <a:endParaRPr lang="es-E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`x: 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y: 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-= 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s-E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x = x - y;</a:t>
            </a:r>
            <a:endParaRPr lang="es-E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`x: 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y: 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*= 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s-E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x = x * y;</a:t>
            </a:r>
            <a:endParaRPr lang="es-E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`x: 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y: 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/= 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s-E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x = x / y;</a:t>
            </a:r>
            <a:endParaRPr lang="es-E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s-E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`x: 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y: 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s-E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s-E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s-E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s-E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199CC1F9-30BF-431C-8793-72B4811EA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87" y="3604989"/>
            <a:ext cx="351472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16B44-BCED-091E-6590-B17B08ED8F36}"/>
              </a:ext>
            </a:extLst>
          </p:cNvPr>
          <p:cNvSpPr txBox="1"/>
          <p:nvPr/>
        </p:nvSpPr>
        <p:spPr>
          <a:xfrm>
            <a:off x="7091898" y="764704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03-05-</a:t>
            </a:r>
            <a:r>
              <a:rPr lang="ko-KR" altLang="en-US" sz="1200" b="1"/>
              <a:t>대입연산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1077955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22732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Operator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논리 연산자 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DC143C"/>
                </a:solidFill>
                <a:latin typeface="Consolas" panose="020B0609020204030204" pitchFamily="49" charset="0"/>
              </a:rPr>
              <a:t>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&amp;&amp; || ! 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480131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true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찾으면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반환하며 종료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`or: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||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false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 찾으면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반환하며 종료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`and: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'pass'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(!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value1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2C5E6BD-4686-4E49-B681-62FAEBE43D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221088"/>
            <a:ext cx="3514725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9F491A-11D7-4D16-ACAD-B4D7568E8A1A}"/>
              </a:ext>
            </a:extLst>
          </p:cNvPr>
          <p:cNvGraphicFramePr>
            <a:graphicFrameLocks noGrp="1"/>
          </p:cNvGraphicFramePr>
          <p:nvPr/>
        </p:nvGraphicFramePr>
        <p:xfrm>
          <a:off x="7380311" y="692696"/>
          <a:ext cx="1584099" cy="144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868C3135-9025-453E-B9EB-1612875BCEF3}"/>
              </a:ext>
            </a:extLst>
          </p:cNvPr>
          <p:cNvGraphicFramePr>
            <a:graphicFrameLocks noGrp="1"/>
          </p:cNvGraphicFramePr>
          <p:nvPr/>
        </p:nvGraphicFramePr>
        <p:xfrm>
          <a:off x="7380312" y="2512145"/>
          <a:ext cx="1584099" cy="144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0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0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A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B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1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7FCFABAC-4E74-4056-8588-519B0F6C484D}"/>
              </a:ext>
            </a:extLst>
          </p:cNvPr>
          <p:cNvSpPr/>
          <p:nvPr/>
        </p:nvSpPr>
        <p:spPr>
          <a:xfrm>
            <a:off x="7711680" y="402239"/>
            <a:ext cx="1015826" cy="2880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논리곱 </a:t>
            </a:r>
            <a:r>
              <a:rPr lang="en-US" altLang="ko-KR" sz="1200" dirty="0"/>
              <a:t>( &amp; )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7B73B46-2726-49E9-ACA3-45EA55937747}"/>
              </a:ext>
            </a:extLst>
          </p:cNvPr>
          <p:cNvSpPr/>
          <p:nvPr/>
        </p:nvSpPr>
        <p:spPr>
          <a:xfrm>
            <a:off x="7711120" y="2224113"/>
            <a:ext cx="1016386" cy="2880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논리합 </a:t>
            </a:r>
            <a:r>
              <a:rPr lang="en-US" altLang="ko-KR" sz="1200" dirty="0"/>
              <a:t>( | )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FC25EC-2348-C83E-D4F3-08EDA89D769C}"/>
              </a:ext>
            </a:extLst>
          </p:cNvPr>
          <p:cNvSpPr txBox="1"/>
          <p:nvPr/>
        </p:nvSpPr>
        <p:spPr>
          <a:xfrm>
            <a:off x="5580112" y="764704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03-06-</a:t>
            </a:r>
            <a:r>
              <a:rPr lang="ko-KR" altLang="en-US" sz="1200" b="1"/>
              <a:t>논리연산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01319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04043" cy="8769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Operator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비교 연산자 </a:t>
            </a:r>
            <a:r>
              <a:rPr lang="en-US" altLang="ko-KR" dirty="0"/>
              <a:t>(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== === != !== &gt; &lt; &gt;= &lt;= 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`10 &lt; 6 -&gt;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`10 &lt;= 6 -&gt;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`10 &gt; 6 -&gt;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`10 &gt;= 6 -&gt;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9E3398-9B77-4D2B-89BF-5833956D9383}"/>
              </a:ext>
            </a:extLst>
          </p:cNvPr>
          <p:cNvSpPr txBox="1"/>
          <p:nvPr/>
        </p:nvSpPr>
        <p:spPr>
          <a:xfrm>
            <a:off x="611560" y="3014950"/>
            <a:ext cx="777686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stringFive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'5'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느슨한 비교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자료형 자동 변환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stringFive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stringFive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엄격한 비교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stringFive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stringFive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!==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numberFive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B6FE40-2624-4A9F-94FF-CD29C1F79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153777"/>
            <a:ext cx="3010669" cy="979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E5C5673-4D19-4966-943D-443A645E6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1" y="4509120"/>
            <a:ext cx="3010669" cy="979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115FA9-6829-7970-5595-426A9512A068}"/>
              </a:ext>
            </a:extLst>
          </p:cNvPr>
          <p:cNvSpPr txBox="1"/>
          <p:nvPr/>
        </p:nvSpPr>
        <p:spPr>
          <a:xfrm>
            <a:off x="7091898" y="764704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03-07-</a:t>
            </a:r>
            <a:r>
              <a:rPr lang="ko-KR" altLang="en-US" sz="1200" b="1"/>
              <a:t>비교연산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228080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04043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Operator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비교 연산자 </a:t>
            </a:r>
            <a:r>
              <a:rPr lang="en-US" altLang="ko-KR" dirty="0"/>
              <a:t>(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== === != !== &gt; &lt; &gt;= &lt;= 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 err="1"/>
              <a:t>삼항</a:t>
            </a:r>
            <a:r>
              <a:rPr lang="ko-KR" altLang="en-US" dirty="0"/>
              <a:t> 연산자 </a:t>
            </a:r>
            <a:r>
              <a:rPr lang="en-US" altLang="ko-KR" dirty="0"/>
              <a:t>( </a:t>
            </a:r>
            <a:r>
              <a:rPr kumimoji="0" lang="en-US" altLang="ko-KR" sz="1800" b="0" i="0" u="none" strike="noStrike" cap="none" normalizeH="0" baseline="0" dirty="0">
                <a:ln>
                  <a:noFill/>
                </a:ln>
                <a:solidFill>
                  <a:srgbClr val="DC143C"/>
                </a:solidFill>
                <a:effectLst/>
                <a:latin typeface="Consolas" panose="020B0609020204030204" pitchFamily="49" charset="0"/>
              </a:rPr>
              <a:t>? : 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'dev'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'dev'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dev3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6ED0F7-3791-48E5-9382-A65ED0046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132856"/>
            <a:ext cx="3514725" cy="857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F15B8E-4C5C-4116-953E-F71BCD712B20}"/>
              </a:ext>
            </a:extLst>
          </p:cNvPr>
          <p:cNvSpPr txBox="1"/>
          <p:nvPr/>
        </p:nvSpPr>
        <p:spPr>
          <a:xfrm>
            <a:off x="617320" y="3959367"/>
            <a:ext cx="7776864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user_id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user_id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?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'yes'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?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?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'perfect'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'good'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: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'bad'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DCAC3C-0A11-498F-B9FD-51BA97758D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5" y="4814997"/>
            <a:ext cx="3514725" cy="57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4642C8-0624-C65E-B904-598EEEFF4C07}"/>
              </a:ext>
            </a:extLst>
          </p:cNvPr>
          <p:cNvSpPr txBox="1"/>
          <p:nvPr/>
        </p:nvSpPr>
        <p:spPr>
          <a:xfrm>
            <a:off x="7091898" y="764704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03-07-</a:t>
            </a:r>
            <a:r>
              <a:rPr lang="ko-KR" altLang="en-US" sz="1200" b="1"/>
              <a:t>비교연산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B53E61-DCC7-F70D-9AB8-84A911555E1A}"/>
              </a:ext>
            </a:extLst>
          </p:cNvPr>
          <p:cNvSpPr txBox="1"/>
          <p:nvPr/>
        </p:nvSpPr>
        <p:spPr>
          <a:xfrm>
            <a:off x="7091898" y="3688737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03-08-</a:t>
            </a:r>
            <a:r>
              <a:rPr lang="ko-KR" altLang="en-US" sz="1200" b="1"/>
              <a:t>삼항연산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257701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01744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(03-</a:t>
            </a:r>
            <a:r>
              <a:rPr lang="ko-KR" altLang="en-US"/>
              <a:t>연습문제</a:t>
            </a:r>
            <a:r>
              <a:rPr lang="en-US" altLang="ko-KR"/>
              <a:t>1.html)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화씨</a:t>
            </a:r>
            <a:r>
              <a:rPr lang="en-US" altLang="ko-KR" dirty="0"/>
              <a:t>(℉)</a:t>
            </a:r>
            <a:r>
              <a:rPr lang="ko-KR" altLang="en-US" dirty="0"/>
              <a:t>를 섭씨</a:t>
            </a:r>
            <a:r>
              <a:rPr lang="en-US" altLang="ko-KR" dirty="0"/>
              <a:t>(℃)</a:t>
            </a:r>
            <a:r>
              <a:rPr lang="ko-KR" altLang="en-US" dirty="0"/>
              <a:t>로 변환하기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공식 </a:t>
            </a:r>
            <a:r>
              <a:rPr lang="en-US" altLang="ko-KR" dirty="0"/>
              <a:t>: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092F3B9-24A9-43B0-80E9-9033E6C2C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543" y="967501"/>
            <a:ext cx="2358366" cy="51728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8231DB-FA13-4588-BC4C-ED18F1ED9208}"/>
              </a:ext>
            </a:extLst>
          </p:cNvPr>
          <p:cNvSpPr txBox="1"/>
          <p:nvPr/>
        </p:nvSpPr>
        <p:spPr>
          <a:xfrm>
            <a:off x="611560" y="1455898"/>
            <a:ext cx="777686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fTemp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cTemp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 ?</a:t>
            </a:r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7611D33-116E-4040-8CE7-4AF276E33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031962"/>
            <a:ext cx="3514726" cy="15026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3874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53874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(03-</a:t>
            </a:r>
            <a:r>
              <a:rPr lang="ko-KR" altLang="en-US"/>
              <a:t>연습문제</a:t>
            </a:r>
            <a:r>
              <a:rPr lang="en-US" altLang="ko-KR"/>
              <a:t>2.html)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백의 자리 이하 버리기 </a:t>
            </a:r>
            <a:r>
              <a:rPr lang="en-US" altLang="ko-KR" dirty="0"/>
              <a:t>(456 </a:t>
            </a:r>
            <a:r>
              <a:rPr lang="en-US" altLang="ko-KR" dirty="0">
                <a:sym typeface="Wingdings" panose="05000000000000000000" pitchFamily="2" charset="2"/>
              </a:rPr>
              <a:t> 400,  111  </a:t>
            </a:r>
            <a:r>
              <a:rPr lang="en-US" altLang="ko-KR">
                <a:sym typeface="Wingdings" panose="05000000000000000000" pitchFamily="2" charset="2"/>
              </a:rPr>
              <a:t>100)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num1 = </a:t>
            </a:r>
            <a:r>
              <a:rPr lang="pt-BR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456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num2 = </a:t>
            </a:r>
            <a:r>
              <a:rPr lang="pt-BR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111</a:t>
            </a:r>
            <a: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pt-B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pt-BR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5FDEA49-F15F-47D3-8C6A-58EAE5B3A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1628800"/>
            <a:ext cx="3514726" cy="1469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64062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046848" cy="8716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(03-</a:t>
            </a:r>
            <a:r>
              <a:rPr lang="ko-KR" altLang="en-US"/>
              <a:t>연습문제</a:t>
            </a:r>
            <a:r>
              <a:rPr lang="en-US" altLang="ko-KR"/>
              <a:t>3.html)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각 </a:t>
            </a:r>
            <a:r>
              <a:rPr lang="ko-KR" altLang="en-US" dirty="0"/>
              <a:t>자리 숫자들의 합 구하기 </a:t>
            </a:r>
            <a:r>
              <a:rPr lang="en-US" altLang="ko-KR" dirty="0"/>
              <a:t>(123 </a:t>
            </a:r>
            <a:r>
              <a:rPr lang="en-US" altLang="ko-KR" dirty="0">
                <a:sym typeface="Wingdings" panose="05000000000000000000" pitchFamily="2" charset="2"/>
              </a:rPr>
              <a:t> 6,  745  16)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147732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 = 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12345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58321B8-7035-4B57-B165-3B31BB45D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198" y="1628800"/>
            <a:ext cx="3514726" cy="1201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8790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4801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if / else if / else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'programmer'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'programmer'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'Welcome, Programmer!'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job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'designer'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'Good!'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'Unknown'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C6CE483-B6D6-4CED-BA39-F16AFAD71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3012554"/>
            <a:ext cx="3524250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ADA2A4-ED81-26BA-C81C-912DEC8DE0AB}"/>
              </a:ext>
            </a:extLst>
          </p:cNvPr>
          <p:cNvSpPr txBox="1"/>
          <p:nvPr/>
        </p:nvSpPr>
        <p:spPr>
          <a:xfrm>
            <a:off x="7616657" y="764704"/>
            <a:ext cx="1139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03-09-if.html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999395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12351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현재 시각에 따라 아침 </a:t>
            </a:r>
            <a:r>
              <a:rPr lang="en-US" altLang="ko-KR" dirty="0"/>
              <a:t>/ </a:t>
            </a:r>
            <a:r>
              <a:rPr lang="ko-KR" altLang="en-US" dirty="0"/>
              <a:t>점심 </a:t>
            </a:r>
            <a:r>
              <a:rPr lang="en-US" altLang="ko-KR" dirty="0"/>
              <a:t>/ </a:t>
            </a:r>
            <a:r>
              <a:rPr lang="ko-KR" altLang="en-US" dirty="0"/>
              <a:t>저녁 출력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 =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Date();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hour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date.getHours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min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date.getMinutes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sec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date.getSeconds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현재시각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 hour +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 min +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 sec +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(hour &lt; </a:t>
            </a:r>
            <a:r>
              <a:rPr lang="en-US" altLang="ko-K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아침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(hour 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 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점심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저녁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76B896-D5B2-58A0-E82F-26E0CD018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284" y="3429000"/>
            <a:ext cx="3352800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8BFE84-45DD-F191-AA8C-5EF3584F8D4B}"/>
              </a:ext>
            </a:extLst>
          </p:cNvPr>
          <p:cNvSpPr txBox="1"/>
          <p:nvPr/>
        </p:nvSpPr>
        <p:spPr>
          <a:xfrm>
            <a:off x="7378836" y="764704"/>
            <a:ext cx="1377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03-10-time.html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596608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38293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현재 시각에 </a:t>
            </a:r>
            <a:r>
              <a:rPr lang="ko-KR" altLang="en-US"/>
              <a:t>따라 배경이미지 변경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 = </a:t>
            </a:r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Date();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hour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date.getHours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min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date.getMinutes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sec = </a:t>
            </a:r>
            <a:r>
              <a:rPr lang="en-US" altLang="ko-KR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date.getSeconds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현재시각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 hour +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 min +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분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 sec + 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초</a:t>
            </a:r>
            <a:r>
              <a:rPr lang="en-US" altLang="ko-KR" sz="16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'url(images/morning.webp)'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hour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'url(images/afternoon.jpg)'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backgroundImage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'url(images/evening.jpg)'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8BFE84-45DD-F191-AA8C-5EF3584F8D4B}"/>
              </a:ext>
            </a:extLst>
          </p:cNvPr>
          <p:cNvSpPr txBox="1"/>
          <p:nvPr/>
        </p:nvSpPr>
        <p:spPr>
          <a:xfrm>
            <a:off x="6938010" y="764704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03-11-</a:t>
            </a:r>
            <a:r>
              <a:rPr lang="ko-KR" altLang="en-US" sz="1200" b="1"/>
              <a:t>배경이미지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29532B3-6F20-FE01-73ED-C57545311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946" y="4797152"/>
            <a:ext cx="2440456" cy="134122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8B5068BE-BD68-CE2D-1A8B-F4786BA70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797152"/>
            <a:ext cx="2440455" cy="134122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1DFC3D3-99BC-8795-280B-11512D252C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333" y="4797152"/>
            <a:ext cx="2440456" cy="134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83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487673" cy="6273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자바스크립트 </a:t>
            </a:r>
            <a:r>
              <a:rPr lang="en-US" altLang="ko-KR" dirty="0"/>
              <a:t>History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Internet Explorer</a:t>
            </a:r>
            <a:r>
              <a:rPr lang="ko-KR" altLang="en-US" dirty="0"/>
              <a:t> </a:t>
            </a:r>
            <a:r>
              <a:rPr lang="en-US" altLang="ko-KR" dirty="0"/>
              <a:t>(1995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Netscape </a:t>
            </a:r>
            <a:r>
              <a:rPr lang="ko-KR" altLang="en-US" dirty="0"/>
              <a:t>소스코드 </a:t>
            </a:r>
            <a:r>
              <a:rPr lang="en-US" altLang="ko-KR" dirty="0"/>
              <a:t>Reverse Engineering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JScript </a:t>
            </a:r>
            <a:r>
              <a:rPr lang="ko-KR" altLang="en-US" dirty="0"/>
              <a:t>내장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</a:t>
            </a:r>
            <a:r>
              <a:rPr lang="ko-KR" altLang="en-US" dirty="0"/>
              <a:t> </a:t>
            </a:r>
            <a:r>
              <a:rPr lang="en-US" altLang="ko-KR" dirty="0"/>
              <a:t>● ECMAScript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 제정 </a:t>
            </a:r>
            <a:r>
              <a:rPr lang="en-US" altLang="ko-KR" dirty="0"/>
              <a:t>(1997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MS IE </a:t>
            </a:r>
            <a:r>
              <a:rPr lang="ko-KR" altLang="en-US" dirty="0"/>
              <a:t>점유율 </a:t>
            </a:r>
            <a:r>
              <a:rPr lang="en-US" altLang="ko-KR" dirty="0"/>
              <a:t>95%</a:t>
            </a:r>
            <a:r>
              <a:rPr lang="ko-KR" altLang="en-US" dirty="0"/>
              <a:t> </a:t>
            </a:r>
            <a:r>
              <a:rPr lang="en-US" altLang="ko-KR" dirty="0"/>
              <a:t>(2000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ECMAScript 4 </a:t>
            </a:r>
            <a:r>
              <a:rPr lang="ko-KR" altLang="en-US" dirty="0"/>
              <a:t>이후로 표준화 진행 중단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Mozilla </a:t>
            </a:r>
            <a:r>
              <a:rPr lang="en-US" altLang="ko-KR" dirty="0" err="1"/>
              <a:t>FireFox</a:t>
            </a:r>
            <a:r>
              <a:rPr lang="en-US" altLang="ko-KR" dirty="0"/>
              <a:t> </a:t>
            </a:r>
            <a:r>
              <a:rPr lang="ko-KR" altLang="en-US" dirty="0"/>
              <a:t>출시 </a:t>
            </a:r>
            <a:r>
              <a:rPr lang="en-US" altLang="ko-KR" dirty="0"/>
              <a:t>(2004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ActionScript </a:t>
            </a:r>
            <a:r>
              <a:rPr lang="ko-KR" altLang="en-US" dirty="0"/>
              <a:t>내장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AJAX </a:t>
            </a:r>
            <a:r>
              <a:rPr lang="ko-KR" altLang="en-US" dirty="0"/>
              <a:t>도입 </a:t>
            </a:r>
            <a:r>
              <a:rPr lang="en-US" altLang="ko-KR" dirty="0"/>
              <a:t>(2004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Google Chrome </a:t>
            </a:r>
            <a:r>
              <a:rPr lang="ko-KR" altLang="en-US" dirty="0"/>
              <a:t>출시 </a:t>
            </a:r>
            <a:r>
              <a:rPr lang="en-US" altLang="ko-KR" dirty="0"/>
              <a:t>(2008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</a:t>
            </a:r>
            <a:r>
              <a:rPr lang="ko-KR" altLang="en-US" dirty="0"/>
              <a:t>브라우저</a:t>
            </a:r>
            <a:r>
              <a:rPr lang="en-US" altLang="ko-KR" dirty="0"/>
              <a:t> </a:t>
            </a:r>
            <a:r>
              <a:rPr lang="ko-KR" altLang="en-US" dirty="0"/>
              <a:t>개발사 간 커뮤니티 형성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WHAT WG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ECMAScript 5 </a:t>
            </a:r>
            <a:r>
              <a:rPr lang="ko-KR" altLang="en-US" dirty="0"/>
              <a:t>제정 </a:t>
            </a:r>
            <a:r>
              <a:rPr lang="en-US" altLang="ko-KR" dirty="0"/>
              <a:t>(2009</a:t>
            </a:r>
            <a:r>
              <a:rPr lang="ko-KR" altLang="en-US" dirty="0"/>
              <a:t>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ECMAScript 6 </a:t>
            </a:r>
            <a:r>
              <a:rPr lang="ko-KR" altLang="en-US" dirty="0"/>
              <a:t>제정 </a:t>
            </a:r>
            <a:r>
              <a:rPr lang="en-US" altLang="ko-KR" dirty="0"/>
              <a:t>(2015</a:t>
            </a:r>
            <a:r>
              <a:rPr lang="ko-KR" altLang="en-US" dirty="0"/>
              <a:t>년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 </a:t>
            </a:r>
            <a:r>
              <a:rPr lang="ko-KR" altLang="en-US" dirty="0">
                <a:sym typeface="Wingdings" panose="05000000000000000000" pitchFamily="2" charset="2"/>
              </a:rPr>
              <a:t>매년 새로운 버전 출시</a:t>
            </a:r>
            <a:endParaRPr lang="en-US" altLang="ko-KR" dirty="0"/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1667C90-BEC7-4EA8-91E0-745ED333B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47" y="560183"/>
            <a:ext cx="2784309" cy="20882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EE7D93F9-9425-4EFF-831C-359098E95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47" y="3779439"/>
            <a:ext cx="2784309" cy="20978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883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46860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switch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browser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'go away!'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'Chrome'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'Firefox'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'love you!'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'same all!'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6A92BEC-99B7-4434-A631-26F9BCB582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26" y="2492896"/>
            <a:ext cx="3524250" cy="13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FE9A9-BEE8-0799-387B-675A3D31CE91}"/>
              </a:ext>
            </a:extLst>
          </p:cNvPr>
          <p:cNvSpPr txBox="1"/>
          <p:nvPr/>
        </p:nvSpPr>
        <p:spPr>
          <a:xfrm>
            <a:off x="7246556" y="764704"/>
            <a:ext cx="1509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03-12-switch.html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73633954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0005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입력된 숫자 홀</a:t>
            </a:r>
            <a:r>
              <a:rPr lang="en-US" altLang="ko-KR" dirty="0"/>
              <a:t>/</a:t>
            </a:r>
            <a:r>
              <a:rPr lang="ko-KR" altLang="en-US" dirty="0"/>
              <a:t>짝 구분하기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input = Number(prompt(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 입력해주세요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(input %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alert(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짝수입니다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alert(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홀수입니다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alert(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숫자만 입력해주세요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97BB2E1-893C-49CF-A9C2-185CCB73E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26" y="2461146"/>
            <a:ext cx="3524250" cy="1384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9213A9-683A-4DF8-B402-09C5B576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226" y="4005064"/>
            <a:ext cx="3524250" cy="99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D2A5C8-416F-6E78-2B79-A63754E45272}"/>
              </a:ext>
            </a:extLst>
          </p:cNvPr>
          <p:cNvSpPr txBox="1"/>
          <p:nvPr/>
        </p:nvSpPr>
        <p:spPr>
          <a:xfrm>
            <a:off x="7246556" y="764704"/>
            <a:ext cx="15095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03-13-switch.html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40747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72464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클라이언트의 웹브라우저 종류 구분하기 </a:t>
            </a:r>
            <a:r>
              <a:rPr lang="en-US" altLang="ko-KR"/>
              <a:t>(1 / 2)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55092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"width:300px;"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"js/03-14-userAgent.js"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getClient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'img'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switch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'AndroidPhone'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'images/android.png'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'iPhone'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'images/iphone.svg'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'iPad'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'images/ipad.jpg'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case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'Chrome'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'images/chrome.png'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break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'images/etc.webp'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FE9A9-BEE8-0799-387B-675A3D31CE91}"/>
              </a:ext>
            </a:extLst>
          </p:cNvPr>
          <p:cNvSpPr txBox="1"/>
          <p:nvPr/>
        </p:nvSpPr>
        <p:spPr>
          <a:xfrm>
            <a:off x="6955643" y="764704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03-14-userAgent.html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3470161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72464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클라이언트의 웹브라우저 종류 구분하기 </a:t>
            </a:r>
            <a:r>
              <a:rPr lang="en-US" altLang="ko-KR"/>
              <a:t>(2 / 2)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50167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getClient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userAgent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navigator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userAgent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userAgent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userAgent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'Android'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-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'AndroidPhone'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userAgent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'iPhone'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-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'iPhone'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userAgent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'iPad'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-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'iPad'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userAgent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'Chrome'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&gt; -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'Chrome'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'ETC'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CFE9A9-BEE8-0799-387B-675A3D31CE91}"/>
              </a:ext>
            </a:extLst>
          </p:cNvPr>
          <p:cNvSpPr txBox="1"/>
          <p:nvPr/>
        </p:nvSpPr>
        <p:spPr>
          <a:xfrm>
            <a:off x="7178460" y="764704"/>
            <a:ext cx="1577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03-14-userAgent.js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619696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0409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(03-</a:t>
            </a:r>
            <a:r>
              <a:rPr lang="ko-KR" altLang="en-US"/>
              <a:t>연습문제</a:t>
            </a:r>
            <a:r>
              <a:rPr lang="en-US" altLang="ko-KR"/>
              <a:t>4.html)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중첩 </a:t>
            </a:r>
            <a:r>
              <a:rPr lang="en-US" altLang="ko-KR"/>
              <a:t>if</a:t>
            </a:r>
            <a:r>
              <a:rPr lang="ko-KR" altLang="en-US"/>
              <a:t>를 수정하여 하나의 </a:t>
            </a:r>
            <a:r>
              <a:rPr lang="en-US" altLang="ko-KR"/>
              <a:t>if</a:t>
            </a:r>
            <a:r>
              <a:rPr lang="ko-KR" altLang="en-US"/>
              <a:t>만 사용하도록 수정하기 </a:t>
            </a:r>
            <a:r>
              <a:rPr lang="en-US" altLang="ko-KR"/>
              <a:t>(</a:t>
            </a:r>
            <a:r>
              <a:rPr lang="ko-KR" altLang="en-US" u="sng"/>
              <a:t>논리연산자 사용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hasPortfolio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isPass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hasPortfolio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isPass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===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채용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탈락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탈락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06903B-F304-4A29-B5B6-A1A4CF7FA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85" y="4918453"/>
            <a:ext cx="307657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EA7070-E566-414C-AC3D-9F3E8537F600}"/>
              </a:ext>
            </a:extLst>
          </p:cNvPr>
          <p:cNvSpPr txBox="1"/>
          <p:nvPr/>
        </p:nvSpPr>
        <p:spPr>
          <a:xfrm>
            <a:off x="611560" y="4612872"/>
            <a:ext cx="3814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score : </a:t>
            </a:r>
            <a:r>
              <a:rPr lang="en-US" altLang="ko-KR" sz="1400" b="1" u="sng">
                <a:solidFill>
                  <a:srgbClr val="FF0000"/>
                </a:solidFill>
              </a:rPr>
              <a:t>50</a:t>
            </a:r>
            <a:r>
              <a:rPr lang="en-US" altLang="ko-KR" sz="1400" b="1"/>
              <a:t>, hasPortfolio : </a:t>
            </a:r>
            <a:r>
              <a:rPr lang="en-US" altLang="ko-KR" sz="1400" b="1" u="sng">
                <a:solidFill>
                  <a:srgbClr val="FF0000"/>
                </a:solidFill>
              </a:rPr>
              <a:t>true</a:t>
            </a:r>
            <a:r>
              <a:rPr lang="en-US" altLang="ko-KR" sz="1400" b="1"/>
              <a:t>, isPass : </a:t>
            </a:r>
            <a:r>
              <a:rPr lang="en-US" altLang="ko-KR" sz="1400" b="1" u="sng">
                <a:solidFill>
                  <a:srgbClr val="FF0000"/>
                </a:solidFill>
              </a:rPr>
              <a:t>true</a:t>
            </a:r>
            <a:endParaRPr lang="ko-KR" altLang="en-US" sz="1400" b="1" u="sng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DF41D1-7C8E-4A43-8C0E-FFF69FB6198B}"/>
              </a:ext>
            </a:extLst>
          </p:cNvPr>
          <p:cNvSpPr txBox="1"/>
          <p:nvPr/>
        </p:nvSpPr>
        <p:spPr>
          <a:xfrm>
            <a:off x="4574640" y="4612872"/>
            <a:ext cx="3814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/>
              <a:t>score : </a:t>
            </a:r>
            <a:r>
              <a:rPr lang="en-US" altLang="ko-KR" sz="1400" b="1" u="sng">
                <a:solidFill>
                  <a:srgbClr val="FF0000"/>
                </a:solidFill>
              </a:rPr>
              <a:t>60</a:t>
            </a:r>
            <a:r>
              <a:rPr lang="en-US" altLang="ko-KR" sz="1400" b="1"/>
              <a:t>, hasPortfolio : </a:t>
            </a:r>
            <a:r>
              <a:rPr lang="en-US" altLang="ko-KR" sz="1400" b="1" u="sng">
                <a:solidFill>
                  <a:srgbClr val="FF0000"/>
                </a:solidFill>
              </a:rPr>
              <a:t>true</a:t>
            </a:r>
            <a:r>
              <a:rPr lang="en-US" altLang="ko-KR" sz="1400" b="1"/>
              <a:t>, isPass : </a:t>
            </a:r>
            <a:r>
              <a:rPr lang="en-US" altLang="ko-KR" sz="1400" b="1" u="sng">
                <a:solidFill>
                  <a:srgbClr val="FF0000"/>
                </a:solidFill>
              </a:rPr>
              <a:t>true</a:t>
            </a:r>
            <a:endParaRPr lang="ko-KR" altLang="en-US" sz="1400" b="1" u="sng">
              <a:solidFill>
                <a:srgbClr val="FF0000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A038DAD-A23E-4997-A5E3-863DD3558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764" y="4918453"/>
            <a:ext cx="3076575" cy="144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4539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39309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(03-</a:t>
            </a:r>
            <a:r>
              <a:rPr lang="ko-KR" altLang="en-US"/>
              <a:t>연습문제</a:t>
            </a:r>
            <a:r>
              <a:rPr lang="en-US" altLang="ko-KR"/>
              <a:t>5.html)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가위바위보 게임의 결과를 출력 예시와 같이 출력하기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가위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바위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보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`player: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 com: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/* </a:t>
            </a:r>
            <a:r>
              <a:rPr lang="ko-KR" altLang="en-US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코드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 */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결과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A7070-E566-414C-AC3D-9F3E8537F600}"/>
              </a:ext>
            </a:extLst>
          </p:cNvPr>
          <p:cNvSpPr txBox="1"/>
          <p:nvPr/>
        </p:nvSpPr>
        <p:spPr>
          <a:xfrm>
            <a:off x="611557" y="4205510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출력 예시 </a:t>
            </a:r>
            <a:r>
              <a:rPr lang="en-US" altLang="ko-KR" sz="1400" b="1"/>
              <a:t>1)</a:t>
            </a:r>
            <a:endParaRPr lang="ko-KR" altLang="en-US" sz="1400" b="1" u="sng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B11DC19-E755-458E-B4E6-C24907EBB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7" y="4513287"/>
            <a:ext cx="3076575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50B70-8141-4318-8845-CD45DCCDA49A}"/>
              </a:ext>
            </a:extLst>
          </p:cNvPr>
          <p:cNvSpPr txBox="1"/>
          <p:nvPr/>
        </p:nvSpPr>
        <p:spPr>
          <a:xfrm>
            <a:off x="4554758" y="4205510"/>
            <a:ext cx="1196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출력 예시 </a:t>
            </a:r>
            <a:r>
              <a:rPr lang="en-US" altLang="ko-KR" sz="1400" b="1"/>
              <a:t>2)</a:t>
            </a:r>
            <a:endParaRPr lang="ko-KR" altLang="en-US" sz="1400" b="1" u="sng">
              <a:solidFill>
                <a:srgbClr val="FF0000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EFBF5B-7214-4153-9519-F5B5E47BC6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4758" y="4513287"/>
            <a:ext cx="3076575" cy="1724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0898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36287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while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`while: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`do while: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7C52791-A4BE-4E76-94EA-BD7642C72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26" y="2319337"/>
            <a:ext cx="352425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BE4EEE-1C98-C126-51D8-14F0302B98C6}"/>
              </a:ext>
            </a:extLst>
          </p:cNvPr>
          <p:cNvSpPr txBox="1"/>
          <p:nvPr/>
        </p:nvSpPr>
        <p:spPr>
          <a:xfrm>
            <a:off x="7324334" y="764704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03-15-while.html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308539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4646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1 </a:t>
            </a:r>
            <a:r>
              <a:rPr lang="ko-KR" altLang="en-US" dirty="0"/>
              <a:t>에서 </a:t>
            </a:r>
            <a:r>
              <a:rPr lang="en-US" altLang="ko-KR" dirty="0"/>
              <a:t>10 </a:t>
            </a:r>
            <a:r>
              <a:rPr lang="ko-KR" altLang="en-US" dirty="0"/>
              <a:t>사이의 랜덤 숫자 맞추기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input =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Math.random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*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);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isContinue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isContinue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number = prompt(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숫자를 입력하세요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(input == number)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alert(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정답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isContinue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(input &gt; number)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alert(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입력된 숫자가 더 적음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alert(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입력된 숫자가 더 큼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B64963-F270-4240-AF95-490255764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25" y="2267074"/>
            <a:ext cx="3524251" cy="137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C808C2-20D4-40BB-8252-2B47B47B9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225" y="3814153"/>
            <a:ext cx="3524251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F4532E8-A89A-47E2-AEC1-C88DCC778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3225" y="4973882"/>
            <a:ext cx="3524251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2F9006-CB0E-B4F4-485B-56DD078B66E2}"/>
              </a:ext>
            </a:extLst>
          </p:cNvPr>
          <p:cNvSpPr txBox="1"/>
          <p:nvPr/>
        </p:nvSpPr>
        <p:spPr>
          <a:xfrm>
            <a:off x="7324334" y="764704"/>
            <a:ext cx="14318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03-16-while.html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544266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18974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for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--) {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for(begin; condition; step)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`for: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`inline variable for: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FF68944-5E0E-4D06-9C16-520D4F6635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26" y="3177505"/>
            <a:ext cx="3524250" cy="277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A8DCAA-FBB7-CE1B-36E0-5AE7E9C594AE}"/>
              </a:ext>
            </a:extLst>
          </p:cNvPr>
          <p:cNvSpPr txBox="1"/>
          <p:nvPr/>
        </p:nvSpPr>
        <p:spPr>
          <a:xfrm>
            <a:off x="7507524" y="764704"/>
            <a:ext cx="1248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03-17-for.html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785472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80209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for (</a:t>
            </a:r>
            <a:r>
              <a:rPr lang="ko-KR" altLang="en-US" dirty="0"/>
              <a:t>중첩</a:t>
            </a:r>
            <a:r>
              <a:rPr lang="en-US" altLang="ko-KR" dirty="0"/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j: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570455-847F-4F99-B85A-AE560D2E8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226" y="2276872"/>
            <a:ext cx="3524250" cy="3609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BCBD8-617C-37FD-A9B0-87FD6A50A355}"/>
              </a:ext>
            </a:extLst>
          </p:cNvPr>
          <p:cNvSpPr txBox="1"/>
          <p:nvPr/>
        </p:nvSpPr>
        <p:spPr>
          <a:xfrm>
            <a:off x="7507524" y="764704"/>
            <a:ext cx="1248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03-18-for.html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000030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7155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ECMAScript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E41B4D0-9C77-4E9B-98AC-CBBE87862E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202491"/>
              </p:ext>
            </p:extLst>
          </p:nvPr>
        </p:nvGraphicFramePr>
        <p:xfrm>
          <a:off x="755576" y="692696"/>
          <a:ext cx="7776864" cy="511686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963921879"/>
                    </a:ext>
                  </a:extLst>
                </a:gridCol>
                <a:gridCol w="2952328">
                  <a:extLst>
                    <a:ext uri="{9D8B030D-6E8A-4147-A177-3AD203B41FA5}">
                      <a16:colId xmlns:a16="http://schemas.microsoft.com/office/drawing/2014/main" val="806455589"/>
                    </a:ext>
                  </a:extLst>
                </a:gridCol>
                <a:gridCol w="3888432">
                  <a:extLst>
                    <a:ext uri="{9D8B030D-6E8A-4147-A177-3AD203B41FA5}">
                      <a16:colId xmlns:a16="http://schemas.microsoft.com/office/drawing/2014/main" val="2261441118"/>
                    </a:ext>
                  </a:extLst>
                </a:gridCol>
              </a:tblGrid>
              <a:tr h="4174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공식 명칭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특징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7559279"/>
                  </a:ext>
                </a:extLst>
              </a:tr>
              <a:tr h="417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ECMAScript 1 (1997)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최초 개발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497140"/>
                  </a:ext>
                </a:extLst>
              </a:tr>
              <a:tr h="417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ECMAScript 2 (1998)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8396158"/>
                  </a:ext>
                </a:extLst>
              </a:tr>
              <a:tr h="417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ECMAScript 3 (1999)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정규식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예외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137563"/>
                  </a:ext>
                </a:extLst>
              </a:tr>
              <a:tr h="417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ECMAScript 4 (2008)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1080912"/>
                  </a:ext>
                </a:extLst>
              </a:tr>
              <a:tr h="417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ECMAScript 5 (2009)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/>
                        <a:t>StrictMode</a:t>
                      </a:r>
                      <a:r>
                        <a:rPr lang="en-US" altLang="ko-KR" dirty="0"/>
                        <a:t>, JSON, Array Functions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8355103"/>
                  </a:ext>
                </a:extLst>
              </a:tr>
              <a:tr h="4174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5.1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ECMAScript 5.1 (2011)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786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ECMAScript 2015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let/const, Arrow Function, Class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884738"/>
                  </a:ext>
                </a:extLst>
              </a:tr>
              <a:tr h="2613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ECMAScript 2016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지수 연산</a:t>
                      </a:r>
                      <a:r>
                        <a:rPr lang="en-US" altLang="ko-KR" dirty="0"/>
                        <a:t>(**)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703800"/>
                  </a:ext>
                </a:extLst>
              </a:tr>
              <a:tr h="1570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ECMAScript 2017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Async Functions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34191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ECMAScript 2018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비동기 반복</a:t>
                      </a:r>
                      <a:r>
                        <a:rPr lang="en-US" altLang="ko-KR" dirty="0"/>
                        <a:t>, </a:t>
                      </a:r>
                      <a:r>
                        <a:rPr lang="en-US" altLang="ko-KR" dirty="0" err="1"/>
                        <a:t>Promise.finally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76961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...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039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ECMAScript 2020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0192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871187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601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별 출력하기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'*'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temp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BCBD8-617C-37FD-A9B0-87FD6A50A355}"/>
              </a:ext>
            </a:extLst>
          </p:cNvPr>
          <p:cNvSpPr txBox="1"/>
          <p:nvPr/>
        </p:nvSpPr>
        <p:spPr>
          <a:xfrm>
            <a:off x="7245786" y="764704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03-19-</a:t>
            </a:r>
            <a:r>
              <a:rPr lang="ko-KR" altLang="en-US" sz="1200" b="1"/>
              <a:t>별출력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01519B-BA79-0C6D-AD56-A928451AB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27" y="2996952"/>
            <a:ext cx="3524250" cy="2521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44777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248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(03-</a:t>
            </a:r>
            <a:r>
              <a:rPr lang="ko-KR" altLang="en-US"/>
              <a:t>연습문제</a:t>
            </a:r>
            <a:r>
              <a:rPr lang="en-US" altLang="ko-KR"/>
              <a:t>6.html)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1 </a:t>
            </a:r>
            <a:r>
              <a:rPr lang="ko-KR" altLang="en-US" dirty="0"/>
              <a:t>에서 </a:t>
            </a:r>
            <a:r>
              <a:rPr lang="en-US" altLang="ko-KR" dirty="0"/>
              <a:t>100 </a:t>
            </a:r>
            <a:r>
              <a:rPr lang="ko-KR" altLang="en-US" dirty="0"/>
              <a:t>사이의 수 중 </a:t>
            </a:r>
            <a:r>
              <a:rPr lang="en-US" altLang="ko-KR" dirty="0"/>
              <a:t>2</a:t>
            </a:r>
            <a:r>
              <a:rPr lang="ko-KR" altLang="en-US" dirty="0"/>
              <a:t>의 배수 </a:t>
            </a:r>
            <a:r>
              <a:rPr lang="ko-KR" altLang="en-US"/>
              <a:t>합 구하기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total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69A171-2477-4AD1-807D-E66E2F2C8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226" y="1567684"/>
            <a:ext cx="3524250" cy="1357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38360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99500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무작위 번호 맞히기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1. </a:t>
            </a:r>
            <a:r>
              <a:rPr lang="ko-KR" altLang="en-US"/>
              <a:t>중복되지 않는 </a:t>
            </a:r>
            <a:r>
              <a:rPr lang="en-US" altLang="ko-KR"/>
              <a:t>3</a:t>
            </a:r>
            <a:r>
              <a:rPr lang="ko-KR" altLang="en-US"/>
              <a:t>개의 번호 추출</a:t>
            </a:r>
            <a:endParaRPr lang="en-US" altLang="ko-KR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parseInt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random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*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indexOf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== -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num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7F87AE-00E6-41CA-A647-F445DF62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474" y="4010423"/>
            <a:ext cx="3434950" cy="85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A3ECD9-273F-4689-82F1-31B6D5E4E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4010423"/>
            <a:ext cx="3434950" cy="85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BEDA84-80E3-84BE-182B-8B4997A9D902}"/>
              </a:ext>
            </a:extLst>
          </p:cNvPr>
          <p:cNvSpPr txBox="1"/>
          <p:nvPr/>
        </p:nvSpPr>
        <p:spPr>
          <a:xfrm>
            <a:off x="6938010" y="764704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03-20-</a:t>
            </a:r>
            <a:r>
              <a:rPr lang="ko-KR" altLang="en-US" sz="1200" b="1"/>
              <a:t>무작위번호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4554704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01236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무작위 번호 맞히기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2. </a:t>
            </a:r>
            <a:r>
              <a:rPr lang="ko-KR" altLang="en-US"/>
              <a:t>추출된 번호 정렬하기</a:t>
            </a:r>
            <a:endParaRPr lang="en-US" altLang="ko-KR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07F87AE-00E6-41CA-A647-F445DF621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474" y="2060848"/>
            <a:ext cx="3434950" cy="85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6A3ECD9-273F-4689-82F1-31B6D5E4E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2060848"/>
            <a:ext cx="3434950" cy="85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B96011-A5FB-458F-A0C8-7A2C48814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4010422"/>
            <a:ext cx="3434950" cy="858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65FFFE-6227-4A9C-B6D4-63E5EECEE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474" y="4010422"/>
            <a:ext cx="3434944" cy="858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32EFC8DC-50AF-40EB-B75F-06108163CC28}"/>
              </a:ext>
            </a:extLst>
          </p:cNvPr>
          <p:cNvSpPr/>
          <p:nvPr/>
        </p:nvSpPr>
        <p:spPr>
          <a:xfrm>
            <a:off x="2118859" y="3176971"/>
            <a:ext cx="360040" cy="576064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76D38899-713A-4926-B287-C854808DDA82}"/>
              </a:ext>
            </a:extLst>
          </p:cNvPr>
          <p:cNvSpPr/>
          <p:nvPr/>
        </p:nvSpPr>
        <p:spPr>
          <a:xfrm>
            <a:off x="6485083" y="3140968"/>
            <a:ext cx="360040" cy="576064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631C7-1870-8381-6C5E-235A16227AFA}"/>
              </a:ext>
            </a:extLst>
          </p:cNvPr>
          <p:cNvSpPr txBox="1"/>
          <p:nvPr/>
        </p:nvSpPr>
        <p:spPr>
          <a:xfrm>
            <a:off x="6938010" y="764704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03-20-</a:t>
            </a:r>
            <a:r>
              <a:rPr lang="ko-KR" altLang="en-US" sz="1200" b="1"/>
              <a:t>무작위번호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1475529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4319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무작위 번호 맞히기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3. </a:t>
            </a:r>
            <a:r>
              <a:rPr lang="ko-KR" altLang="en-US"/>
              <a:t>제시된 번호와 비교하기</a:t>
            </a:r>
            <a:endParaRPr lang="en-US" altLang="ko-KR" b="1" u="sng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9FD1A7B-59C0-4258-A00C-6945F0695D0D}"/>
              </a:ext>
            </a:extLst>
          </p:cNvPr>
          <p:cNvSpPr txBox="1"/>
          <p:nvPr/>
        </p:nvSpPr>
        <p:spPr>
          <a:xfrm>
            <a:off x="611560" y="1052736"/>
            <a:ext cx="777686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selected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맞히기 성공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09F828-C19C-41FF-B610-023A1F8B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473" y="2856915"/>
            <a:ext cx="3429511" cy="1200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AA92DF0-4E83-4C99-AF3E-ACA26A904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59" y="2852936"/>
            <a:ext cx="3429509" cy="1200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1F6CE9-010E-3549-2368-7728CEF16DF3}"/>
              </a:ext>
            </a:extLst>
          </p:cNvPr>
          <p:cNvSpPr txBox="1"/>
          <p:nvPr/>
        </p:nvSpPr>
        <p:spPr>
          <a:xfrm>
            <a:off x="6938010" y="764704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03-20-</a:t>
            </a:r>
            <a:r>
              <a:rPr lang="ko-KR" altLang="en-US" sz="1200" b="1"/>
              <a:t>무작위번호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83414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9435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(03-</a:t>
            </a:r>
            <a:r>
              <a:rPr lang="ko-KR" altLang="en-US"/>
              <a:t>연습문제</a:t>
            </a:r>
            <a:r>
              <a:rPr lang="en-US" altLang="ko-KR"/>
              <a:t>7.html)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 "</a:t>
            </a:r>
            <a:r>
              <a:rPr lang="ko-KR" altLang="en-US"/>
              <a:t>무작위 번호 맞히기</a:t>
            </a:r>
            <a:r>
              <a:rPr lang="en-US" altLang="ko-KR"/>
              <a:t>"</a:t>
            </a:r>
            <a:r>
              <a:rPr lang="ko-KR" altLang="en-US"/>
              <a:t>의 코드를 활용하여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</a:t>
            </a:r>
            <a:r>
              <a:rPr lang="ko-KR" altLang="en-US"/>
              <a:t>제시된 번호를 맞힐 때까지 시도한 횟수를 결과와 같이 출력하기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b="1"/>
              <a:t>        (</a:t>
            </a:r>
            <a:r>
              <a:rPr lang="ko-KR" altLang="en-US" b="1"/>
              <a:t>중첩 반복문 사용</a:t>
            </a:r>
            <a:r>
              <a:rPr lang="en-US" altLang="ko-KR" b="1"/>
              <a:t>)</a:t>
            </a:r>
            <a:endParaRPr lang="en-US" altLang="ko-KR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2B1F98-061E-43AB-B5B6-284941C0C353}"/>
              </a:ext>
            </a:extLst>
          </p:cNvPr>
          <p:cNvSpPr txBox="1"/>
          <p:nvPr/>
        </p:nvSpPr>
        <p:spPr>
          <a:xfrm>
            <a:off x="611560" y="1890112"/>
            <a:ext cx="7776864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lotto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b="1">
                <a:solidFill>
                  <a:srgbClr val="FF0000"/>
                </a:solidFill>
                <a:latin typeface="Consolas" panose="020B0609020204030204" pitchFamily="49" charset="0"/>
              </a:rPr>
              <a:t>코드 </a:t>
            </a:r>
            <a:r>
              <a:rPr lang="en-US" altLang="ko-KR" b="1">
                <a:solidFill>
                  <a:srgbClr val="FF0000"/>
                </a:solidFill>
                <a:latin typeface="Consolas" panose="020B0609020204030204" pitchFamily="49" charset="0"/>
              </a:rPr>
              <a:t>*/</a:t>
            </a:r>
          </a:p>
          <a:p>
            <a:endParaRPr lang="en-US" altLang="ko-KR" b="1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`1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등 맞추기 시도 횟수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D82B0-DD6E-4531-B899-1EBE30B5985F}"/>
              </a:ext>
            </a:extLst>
          </p:cNvPr>
          <p:cNvSpPr txBox="1"/>
          <p:nvPr/>
        </p:nvSpPr>
        <p:spPr>
          <a:xfrm>
            <a:off x="604581" y="401830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103A90-C100-EF49-2EA3-8CFD3AF7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330249"/>
            <a:ext cx="226695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3723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4</a:t>
            </a:r>
            <a:r>
              <a:rPr lang="en-US" altLang="ko-KR" sz="3600"/>
              <a:t>. </a:t>
            </a:r>
            <a:r>
              <a:rPr lang="ko-KR" altLang="en-US" sz="3600"/>
              <a:t>함수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4-1</a:t>
            </a:r>
            <a:r>
              <a:rPr lang="en-US" altLang="ko-KR"/>
              <a:t>. </a:t>
            </a:r>
            <a:r>
              <a:rPr lang="ko-KR" altLang="en-US"/>
              <a:t>함수의 기본 형태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4-2</a:t>
            </a:r>
            <a:r>
              <a:rPr lang="en-US" altLang="ko-KR"/>
              <a:t>. </a:t>
            </a:r>
            <a:r>
              <a:rPr lang="ko-KR" altLang="en-US"/>
              <a:t>매개변수 </a:t>
            </a:r>
            <a:r>
              <a:rPr lang="en-US" altLang="ko-KR"/>
              <a:t>(Parameter)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4-3</a:t>
            </a:r>
            <a:r>
              <a:rPr lang="en-US" altLang="ko-KR"/>
              <a:t>. </a:t>
            </a:r>
            <a:r>
              <a:rPr lang="ko-KR" altLang="en-US"/>
              <a:t>결과 반환 </a:t>
            </a:r>
            <a:r>
              <a:rPr lang="en-US" altLang="ko-KR"/>
              <a:t>(return)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4-4. </a:t>
            </a:r>
            <a:r>
              <a:rPr lang="ko-KR" altLang="en-US"/>
              <a:t>화살표 함수 </a:t>
            </a:r>
            <a:r>
              <a:rPr lang="en-US" altLang="ko-KR"/>
              <a:t>(Arrow Function)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4-5. Closure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888447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618846" cy="3501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함수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작업을 수행하기 위한 명령문의 집합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프로그램의 기본 구성 요소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기본 형태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하나의 함수는 하나의 작업을 수행하도록 설계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F29A5-D1A9-4274-8F4F-8A62033B7D0C}"/>
              </a:ext>
            </a:extLst>
          </p:cNvPr>
          <p:cNvSpPr txBox="1"/>
          <p:nvPr/>
        </p:nvSpPr>
        <p:spPr>
          <a:xfrm>
            <a:off x="1115616" y="1844824"/>
            <a:ext cx="457771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param2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body ... 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DA66C-CBFA-4EB7-899C-925372919B9A}"/>
              </a:ext>
            </a:extLst>
          </p:cNvPr>
          <p:cNvSpPr txBox="1"/>
          <p:nvPr/>
        </p:nvSpPr>
        <p:spPr>
          <a:xfrm>
            <a:off x="1115616" y="3617699"/>
            <a:ext cx="4577714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'Hello@'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7590F8-B320-FE10-9497-A339EB814CD5}"/>
              </a:ext>
            </a:extLst>
          </p:cNvPr>
          <p:cNvSpPr txBox="1"/>
          <p:nvPr/>
        </p:nvSpPr>
        <p:spPr>
          <a:xfrm>
            <a:off x="4029092" y="1580441"/>
            <a:ext cx="16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04-01-</a:t>
            </a:r>
            <a:r>
              <a:rPr lang="ko-KR" altLang="en-US" sz="1200" b="1"/>
              <a:t>기본형태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0915748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567276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함수 </a:t>
            </a:r>
            <a:r>
              <a:rPr lang="en-US" altLang="ko-KR" dirty="0"/>
              <a:t>(Parameter)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기본 자료형 </a:t>
            </a:r>
            <a:r>
              <a:rPr lang="en-US" altLang="ko-KR" dirty="0"/>
              <a:t>: </a:t>
            </a:r>
            <a:r>
              <a:rPr lang="ko-KR" altLang="en-US" dirty="0"/>
              <a:t>값 전달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참조 자료형 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참조</a:t>
            </a:r>
            <a:r>
              <a:rPr lang="en-US" altLang="ko-KR" dirty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)</a:t>
            </a:r>
            <a:r>
              <a:rPr lang="ko-KR" altLang="en-US" dirty="0"/>
              <a:t> 전달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F29A5-D1A9-4274-8F4F-8A62033B7D0C}"/>
              </a:ext>
            </a:extLst>
          </p:cNvPr>
          <p:cNvSpPr txBox="1"/>
          <p:nvPr/>
        </p:nvSpPr>
        <p:spPr>
          <a:xfrm>
            <a:off x="1115616" y="1052736"/>
            <a:ext cx="457771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'tom'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'john'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BDA66C-CBFA-4EB7-899C-925372919B9A}"/>
              </a:ext>
            </a:extLst>
          </p:cNvPr>
          <p:cNvSpPr txBox="1"/>
          <p:nvPr/>
        </p:nvSpPr>
        <p:spPr>
          <a:xfrm>
            <a:off x="1115616" y="3501008"/>
            <a:ext cx="4577714" cy="17543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changeNameByObject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'tom'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'john'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changeNameByObject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EDC9E651-C36B-4652-B2CA-0CD764E05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80" y="1248861"/>
            <a:ext cx="3524250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0C54775-B2D2-4FCB-AA53-797B7A33E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280" y="4299173"/>
            <a:ext cx="3524250" cy="1362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05C230-1015-6801-42FB-C9E0615BCC15}"/>
              </a:ext>
            </a:extLst>
          </p:cNvPr>
          <p:cNvSpPr txBox="1"/>
          <p:nvPr/>
        </p:nvSpPr>
        <p:spPr>
          <a:xfrm>
            <a:off x="3905103" y="764704"/>
            <a:ext cx="17895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04-02-parameter.html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0733058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1470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함수 </a:t>
            </a:r>
            <a:r>
              <a:rPr lang="en-US" altLang="ko-KR" dirty="0"/>
              <a:t>(Parameter)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참조 자료형 사용</a:t>
            </a:r>
            <a:r>
              <a:rPr lang="en-US" altLang="ko-KR"/>
              <a:t> </a:t>
            </a:r>
            <a:r>
              <a:rPr lang="ko-KR" altLang="en-US"/>
              <a:t>오류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CF29A5-D1A9-4274-8F4F-8A62033B7D0C}"/>
              </a:ext>
            </a:extLst>
          </p:cNvPr>
          <p:cNvSpPr txBox="1"/>
          <p:nvPr/>
        </p:nvSpPr>
        <p:spPr>
          <a:xfrm>
            <a:off x="611560" y="1052736"/>
            <a:ext cx="7776864" cy="5355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endParaRPr lang="ko-KR" altLang="en-US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'score'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77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'score'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88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'score'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66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{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'D'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'score'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[]; 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{};</a:t>
            </a:r>
          </a:p>
          <a:p>
            <a:pPr>
              <a:lnSpc>
                <a:spcPct val="150000"/>
              </a:lnSpc>
            </a:pP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'name'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'score'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'pass'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push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78ABAC-EC94-8FDA-67D7-A734215D0F73}"/>
              </a:ext>
            </a:extLst>
          </p:cNvPr>
          <p:cNvSpPr txBox="1"/>
          <p:nvPr/>
        </p:nvSpPr>
        <p:spPr>
          <a:xfrm>
            <a:off x="6630233" y="764704"/>
            <a:ext cx="21259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04-03-</a:t>
            </a:r>
            <a:r>
              <a:rPr lang="ko-KR" altLang="en-US" sz="1200" b="1"/>
              <a:t>참조자료형오류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EE4E14B-E4DB-9CAC-B750-08C96E54069B}"/>
              </a:ext>
            </a:extLst>
          </p:cNvPr>
          <p:cNvSpPr/>
          <p:nvPr/>
        </p:nvSpPr>
        <p:spPr>
          <a:xfrm>
            <a:off x="913052" y="3673777"/>
            <a:ext cx="2317828" cy="297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436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113631" cy="6686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Web APIs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● </a:t>
            </a:r>
            <a:r>
              <a:rPr lang="ko-KR" altLang="en-US" dirty="0"/>
              <a:t>웹 브라우저에서 제공하는 기능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자바스크립트 문법으로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dirty="0">
                <a:hlinkClick r:id="rId3"/>
              </a:rPr>
              <a:t>https://developer.mozilla.org/ko/docs/Web/API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브라우저 점유율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 sz="1600" dirty="0">
                <a:hlinkClick r:id="rId4"/>
              </a:rPr>
              <a:t>https://gs.statcounter.com/browser-version-market-share/desktop/south-korea</a:t>
            </a:r>
            <a:r>
              <a:rPr lang="en-US" altLang="ko-KR" sz="1600" dirty="0"/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72F4D0-827F-4990-8161-6B62E3000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63" y="1844824"/>
            <a:ext cx="7185873" cy="3959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2B128F6-4217-4D50-8E83-BB52A2DF4A0E}"/>
              </a:ext>
            </a:extLst>
          </p:cNvPr>
          <p:cNvSpPr/>
          <p:nvPr/>
        </p:nvSpPr>
        <p:spPr>
          <a:xfrm>
            <a:off x="979063" y="4787627"/>
            <a:ext cx="6406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E51C34-3A82-4D46-BFDD-D7375AAFEF0B}"/>
              </a:ext>
            </a:extLst>
          </p:cNvPr>
          <p:cNvSpPr/>
          <p:nvPr/>
        </p:nvSpPr>
        <p:spPr>
          <a:xfrm>
            <a:off x="979063" y="5498182"/>
            <a:ext cx="640609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B92F9D-33EE-4F15-ADF5-8286ECF59508}"/>
              </a:ext>
            </a:extLst>
          </p:cNvPr>
          <p:cNvSpPr/>
          <p:nvPr/>
        </p:nvSpPr>
        <p:spPr>
          <a:xfrm>
            <a:off x="2978299" y="3354860"/>
            <a:ext cx="801613" cy="1461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718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545266" cy="2670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함수 </a:t>
            </a:r>
            <a:r>
              <a:rPr lang="en-US" altLang="ko-KR" dirty="0"/>
              <a:t>(Parameter)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기본값 지정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가변인자 </a:t>
            </a:r>
            <a:r>
              <a:rPr lang="en-US" altLang="ko-KR" dirty="0"/>
              <a:t>(Rest Parameter)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5A212-FCE2-475F-B3C6-95726FE58B14}"/>
              </a:ext>
            </a:extLst>
          </p:cNvPr>
          <p:cNvSpPr txBox="1"/>
          <p:nvPr/>
        </p:nvSpPr>
        <p:spPr>
          <a:xfrm>
            <a:off x="611560" y="1052736"/>
            <a:ext cx="777686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'unknown'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by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'Hi!'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EF377D-E512-4C28-85A7-CF1E71970B80}"/>
              </a:ext>
            </a:extLst>
          </p:cNvPr>
          <p:cNvSpPr txBox="1"/>
          <p:nvPr/>
        </p:nvSpPr>
        <p:spPr>
          <a:xfrm>
            <a:off x="611560" y="2804735"/>
            <a:ext cx="777686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(...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&lt;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forEach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printAll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'html/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AADDE1D8-6953-4C15-9AD5-A9418FD4F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52" y="1484784"/>
            <a:ext cx="2298788" cy="88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 descr="스크린샷이(가) 표시된 사진&#10;&#10;자동 생성된 설명">
            <a:extLst>
              <a:ext uri="{FF2B5EF4-FFF2-40B4-BE49-F238E27FC236}">
                <a16:creationId xmlns:a16="http://schemas.microsoft.com/office/drawing/2014/main" id="{AD281713-43A6-496F-B2F9-16CCD8850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652" y="3789040"/>
            <a:ext cx="2298788" cy="2360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725E53C-5626-42BF-A6A2-F868B6A737D5}"/>
              </a:ext>
            </a:extLst>
          </p:cNvPr>
          <p:cNvSpPr/>
          <p:nvPr/>
        </p:nvSpPr>
        <p:spPr>
          <a:xfrm>
            <a:off x="4427984" y="1072903"/>
            <a:ext cx="1775592" cy="297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B8D11CA-4F84-4555-89EC-FA68B9D80D8D}"/>
              </a:ext>
            </a:extLst>
          </p:cNvPr>
          <p:cNvSpPr/>
          <p:nvPr/>
        </p:nvSpPr>
        <p:spPr>
          <a:xfrm>
            <a:off x="2966309" y="2841523"/>
            <a:ext cx="879550" cy="297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8DD821-89B0-40BF-B84C-2A572247A298}"/>
              </a:ext>
            </a:extLst>
          </p:cNvPr>
          <p:cNvSpPr/>
          <p:nvPr/>
        </p:nvSpPr>
        <p:spPr>
          <a:xfrm>
            <a:off x="1836755" y="5315782"/>
            <a:ext cx="3506209" cy="297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EB6E19-A569-F19E-1540-A55EA97ED02C}"/>
              </a:ext>
            </a:extLst>
          </p:cNvPr>
          <p:cNvSpPr txBox="1"/>
          <p:nvPr/>
        </p:nvSpPr>
        <p:spPr>
          <a:xfrm>
            <a:off x="7191284" y="764704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04-04-default.html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63F1AA-0B3E-07FF-589A-0481AB003F6B}"/>
              </a:ext>
            </a:extLst>
          </p:cNvPr>
          <p:cNvSpPr txBox="1"/>
          <p:nvPr/>
        </p:nvSpPr>
        <p:spPr>
          <a:xfrm>
            <a:off x="6635106" y="2527736"/>
            <a:ext cx="2121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04-05-rest-parameter.html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6454111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52184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함수 </a:t>
            </a:r>
            <a:r>
              <a:rPr lang="en-US" altLang="ko-KR" dirty="0"/>
              <a:t>(Parameter)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변수의 유효범위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5A212-FCE2-475F-B3C6-95726FE58B14}"/>
              </a:ext>
            </a:extLst>
          </p:cNvPr>
          <p:cNvSpPr txBox="1"/>
          <p:nvPr/>
        </p:nvSpPr>
        <p:spPr>
          <a:xfrm>
            <a:off x="611560" y="1052736"/>
            <a:ext cx="7776864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globalMessage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'global'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global variable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'hello'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local variable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globalMessage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C30FCA-CE87-46C7-8C84-1F938E556C1E}"/>
              </a:ext>
            </a:extLst>
          </p:cNvPr>
          <p:cNvSpPr/>
          <p:nvPr/>
        </p:nvSpPr>
        <p:spPr>
          <a:xfrm>
            <a:off x="2186380" y="3029782"/>
            <a:ext cx="906444" cy="297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90236442-38C2-45A1-A4CC-EF140A80E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029782"/>
            <a:ext cx="3712754" cy="2174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5B73CC-8892-4EB8-BEE0-9A7114F54FED}"/>
              </a:ext>
            </a:extLst>
          </p:cNvPr>
          <p:cNvSpPr/>
          <p:nvPr/>
        </p:nvSpPr>
        <p:spPr>
          <a:xfrm>
            <a:off x="1247204" y="3427374"/>
            <a:ext cx="3325007" cy="2184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accent1"/>
                </a:solidFill>
              </a:rPr>
              <a:t>현재 범위에서 선언되지 않아서 오류 발생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59C2B0-E5BB-12C7-8744-1C688357AB3C}"/>
              </a:ext>
            </a:extLst>
          </p:cNvPr>
          <p:cNvSpPr txBox="1"/>
          <p:nvPr/>
        </p:nvSpPr>
        <p:spPr>
          <a:xfrm>
            <a:off x="6854846" y="764704"/>
            <a:ext cx="1901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04-06-global-local.html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5669551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68163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함수 </a:t>
            </a:r>
            <a:r>
              <a:rPr lang="en-US" altLang="ko-KR" dirty="0"/>
              <a:t>(Parameter)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결과 반환 </a:t>
            </a:r>
            <a:r>
              <a:rPr lang="en-US" altLang="ko-KR" dirty="0"/>
              <a:t>(return)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F5A212-FCE2-475F-B3C6-95726FE58B14}"/>
              </a:ext>
            </a:extLst>
          </p:cNvPr>
          <p:cNvSpPr txBox="1"/>
          <p:nvPr/>
        </p:nvSpPr>
        <p:spPr>
          <a:xfrm>
            <a:off x="611560" y="1052736"/>
            <a:ext cx="777686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3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`sum: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nothing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`result: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nothing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EE95CA-3329-40CE-9F7A-D5BB0825A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275" y="4077072"/>
            <a:ext cx="3712754" cy="1779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475F142-17E5-4129-A850-14F7AB979735}"/>
              </a:ext>
            </a:extLst>
          </p:cNvPr>
          <p:cNvSpPr/>
          <p:nvPr/>
        </p:nvSpPr>
        <p:spPr>
          <a:xfrm>
            <a:off x="5796136" y="5229200"/>
            <a:ext cx="1008112" cy="2970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F3D283-AE55-3A9F-0501-022F32248B0E}"/>
              </a:ext>
            </a:extLst>
          </p:cNvPr>
          <p:cNvSpPr txBox="1"/>
          <p:nvPr/>
        </p:nvSpPr>
        <p:spPr>
          <a:xfrm>
            <a:off x="7255789" y="764704"/>
            <a:ext cx="15003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04-07-return.html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5015501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009466" cy="4747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First-class Function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함수를 변수처럼 처리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b="1" u="sng" dirty="0"/>
              <a:t>변수에 </a:t>
            </a:r>
            <a:r>
              <a:rPr lang="ko-KR" altLang="en-US" b="1" u="sng"/>
              <a:t>값으로 할당 </a:t>
            </a:r>
            <a:r>
              <a:rPr lang="en-US" altLang="ko-KR" b="1" u="sng"/>
              <a:t>(*)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함수를 다른 함수의 인자</a:t>
            </a:r>
            <a:r>
              <a:rPr lang="en-US" altLang="ko-KR" dirty="0"/>
              <a:t>(argument)</a:t>
            </a:r>
            <a:r>
              <a:rPr lang="ko-KR" altLang="en-US" dirty="0"/>
              <a:t>로 사용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다른 함수를 함수의 반환</a:t>
            </a:r>
            <a:r>
              <a:rPr lang="en-US" altLang="ko-KR" dirty="0"/>
              <a:t>(return)</a:t>
            </a:r>
            <a:r>
              <a:rPr lang="ko-KR" altLang="en-US" dirty="0"/>
              <a:t> 값으로 사용 가능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46DE3-A4A5-4790-A5B1-23CEDA33A9C3}"/>
              </a:ext>
            </a:extLst>
          </p:cNvPr>
          <p:cNvSpPr txBox="1"/>
          <p:nvPr/>
        </p:nvSpPr>
        <p:spPr>
          <a:xfrm>
            <a:off x="1115616" y="1043444"/>
            <a:ext cx="4248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{};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2B748-9B2A-4E18-9DF1-31B5660822DB}"/>
              </a:ext>
            </a:extLst>
          </p:cNvPr>
          <p:cNvSpPr txBox="1"/>
          <p:nvPr/>
        </p:nvSpPr>
        <p:spPr>
          <a:xfrm>
            <a:off x="1115616" y="2123564"/>
            <a:ext cx="4248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275BEF-018E-4D7C-A53C-330E4A75081A}"/>
              </a:ext>
            </a:extLst>
          </p:cNvPr>
          <p:cNvSpPr txBox="1"/>
          <p:nvPr/>
        </p:nvSpPr>
        <p:spPr>
          <a:xfrm>
            <a:off x="1115616" y="3212976"/>
            <a:ext cx="424847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46FC8F-2B0B-49A4-A371-0D4A07EC52AC}"/>
              </a:ext>
            </a:extLst>
          </p:cNvPr>
          <p:cNvSpPr txBox="1"/>
          <p:nvPr/>
        </p:nvSpPr>
        <p:spPr>
          <a:xfrm>
            <a:off x="1115616" y="4869160"/>
            <a:ext cx="424847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outer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   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58018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73664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First-class Function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익명</a:t>
            </a:r>
            <a:r>
              <a:rPr lang="en-US" altLang="ko-KR" dirty="0"/>
              <a:t>, </a:t>
            </a:r>
            <a:r>
              <a:rPr lang="ko-KR" altLang="en-US" dirty="0"/>
              <a:t>변수 값 할당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D177E-B16C-485B-B025-6CB9E370A865}"/>
              </a:ext>
            </a:extLst>
          </p:cNvPr>
          <p:cNvSpPr txBox="1"/>
          <p:nvPr/>
        </p:nvSpPr>
        <p:spPr>
          <a:xfrm>
            <a:off x="611560" y="1053809"/>
            <a:ext cx="7776864" cy="36933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anonymous 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'print'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printAgain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printAgain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sumAgain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sumAgain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07B01A-D730-4B8D-971B-6BC6F6CA6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846097"/>
            <a:ext cx="3633899" cy="2031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D79A24F-559A-4A81-9901-E09C841AC339}"/>
              </a:ext>
            </a:extLst>
          </p:cNvPr>
          <p:cNvSpPr/>
          <p:nvPr/>
        </p:nvSpPr>
        <p:spPr>
          <a:xfrm>
            <a:off x="5236066" y="5319422"/>
            <a:ext cx="1004714" cy="222909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7A43D20-DE8C-4B12-828F-40F198343F04}"/>
              </a:ext>
            </a:extLst>
          </p:cNvPr>
          <p:cNvSpPr/>
          <p:nvPr/>
        </p:nvSpPr>
        <p:spPr>
          <a:xfrm>
            <a:off x="5236066" y="5012717"/>
            <a:ext cx="1004714" cy="2229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3AC1C6-70F5-43F8-B910-1A1FB347220F}"/>
              </a:ext>
            </a:extLst>
          </p:cNvPr>
          <p:cNvSpPr/>
          <p:nvPr/>
        </p:nvSpPr>
        <p:spPr>
          <a:xfrm>
            <a:off x="5236066" y="4717442"/>
            <a:ext cx="1004714" cy="222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BDFAF79-8702-45D4-8F2F-CECD9A0F9815}"/>
              </a:ext>
            </a:extLst>
          </p:cNvPr>
          <p:cNvSpPr/>
          <p:nvPr/>
        </p:nvSpPr>
        <p:spPr>
          <a:xfrm>
            <a:off x="2195736" y="4431300"/>
            <a:ext cx="1759044" cy="230921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595491-8CD3-4A2B-A2E9-03CF9AEBCBE7}"/>
              </a:ext>
            </a:extLst>
          </p:cNvPr>
          <p:cNvSpPr/>
          <p:nvPr/>
        </p:nvSpPr>
        <p:spPr>
          <a:xfrm>
            <a:off x="679306" y="2782001"/>
            <a:ext cx="1663844" cy="234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8C71E95-6AF3-459F-BE75-98F4B86D46BC}"/>
              </a:ext>
            </a:extLst>
          </p:cNvPr>
          <p:cNvSpPr/>
          <p:nvPr/>
        </p:nvSpPr>
        <p:spPr>
          <a:xfrm>
            <a:off x="679306" y="1939692"/>
            <a:ext cx="1663844" cy="234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809F90-7B8C-C6E6-C22B-90E3AF29AE50}"/>
              </a:ext>
            </a:extLst>
          </p:cNvPr>
          <p:cNvSpPr txBox="1"/>
          <p:nvPr/>
        </p:nvSpPr>
        <p:spPr>
          <a:xfrm>
            <a:off x="7099912" y="764704"/>
            <a:ext cx="16562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04-08-function.html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369150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78041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First-class Function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함수를 인자로 사용하여 </a:t>
            </a:r>
            <a:r>
              <a:rPr lang="en-US" altLang="ko-KR" dirty="0"/>
              <a:t>Callback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D177E-B16C-485B-B025-6CB9E370A865}"/>
              </a:ext>
            </a:extLst>
          </p:cNvPr>
          <p:cNvSpPr txBox="1"/>
          <p:nvPr/>
        </p:nvSpPr>
        <p:spPr>
          <a:xfrm>
            <a:off x="611560" y="1053809"/>
            <a:ext cx="7776864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quiz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printYes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printNo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answer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===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'love you'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printYes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printYes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'yes!'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'no!'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quiz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'wrong'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printYes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quiz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'love you'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printYes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printNo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1" name="그림 30" descr="스크린샷이(가) 표시된 사진&#10;&#10;자동 생성된 설명">
            <a:extLst>
              <a:ext uri="{FF2B5EF4-FFF2-40B4-BE49-F238E27FC236}">
                <a16:creationId xmlns:a16="http://schemas.microsoft.com/office/drawing/2014/main" id="{8830D6E7-F1AD-47AA-BDCF-616B49E19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30" y="3140968"/>
            <a:ext cx="3633899" cy="1721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A20187D9-EA8E-410A-B906-D97B1CDF6EE6}"/>
              </a:ext>
            </a:extLst>
          </p:cNvPr>
          <p:cNvSpPr/>
          <p:nvPr/>
        </p:nvSpPr>
        <p:spPr>
          <a:xfrm>
            <a:off x="679306" y="4399393"/>
            <a:ext cx="3748678" cy="84230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9EA0CB-FBEF-433A-A231-99B62BBBDAF5}"/>
              </a:ext>
            </a:extLst>
          </p:cNvPr>
          <p:cNvSpPr/>
          <p:nvPr/>
        </p:nvSpPr>
        <p:spPr>
          <a:xfrm>
            <a:off x="679306" y="3307843"/>
            <a:ext cx="3748678" cy="842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2E90719-D467-47A8-B57A-ACF302346B5D}"/>
              </a:ext>
            </a:extLst>
          </p:cNvPr>
          <p:cNvSpPr/>
          <p:nvPr/>
        </p:nvSpPr>
        <p:spPr>
          <a:xfrm>
            <a:off x="3426316" y="1117093"/>
            <a:ext cx="1054244" cy="2430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FCB52D18-EA08-4D6B-A7F4-4D6D91EE9EBD}"/>
              </a:ext>
            </a:extLst>
          </p:cNvPr>
          <p:cNvSpPr/>
          <p:nvPr/>
        </p:nvSpPr>
        <p:spPr>
          <a:xfrm>
            <a:off x="4674872" y="1120140"/>
            <a:ext cx="948688" cy="2400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52505-1C8F-07C1-2FCF-F5BC8834903B}"/>
              </a:ext>
            </a:extLst>
          </p:cNvPr>
          <p:cNvSpPr txBox="1"/>
          <p:nvPr/>
        </p:nvSpPr>
        <p:spPr>
          <a:xfrm>
            <a:off x="7120752" y="764704"/>
            <a:ext cx="16353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04-09-callback.html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52877921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14701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Callback </a:t>
            </a:r>
            <a:r>
              <a:rPr lang="ko-KR" altLang="en-US"/>
              <a:t>예시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일정시간 경과 후 동작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D177E-B16C-485B-B025-6CB9E370A865}"/>
              </a:ext>
            </a:extLst>
          </p:cNvPr>
          <p:cNvSpPr txBox="1"/>
          <p:nvPr/>
        </p:nvSpPr>
        <p:spPr>
          <a:xfrm>
            <a:off x="611560" y="1053809"/>
            <a:ext cx="777686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'.label'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'&lt;h2&gt;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모습 변경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&lt;/h2&gt;'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'.figure'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backgroundColor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'red'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figure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borderRadius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'100px'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setTimeout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52505-1C8F-07C1-2FCF-F5BC8834903B}"/>
              </a:ext>
            </a:extLst>
          </p:cNvPr>
          <p:cNvSpPr txBox="1"/>
          <p:nvPr/>
        </p:nvSpPr>
        <p:spPr>
          <a:xfrm>
            <a:off x="7131973" y="764704"/>
            <a:ext cx="1624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04-10-timeout.html</a:t>
            </a:r>
            <a:endParaRPr lang="ko-KR" altLang="en-US" sz="12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D7C971-066A-16CC-E2C8-D83CC5A65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432" y="4365104"/>
            <a:ext cx="2806098" cy="189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9CC2EFD-F970-134D-F769-8E3D3E28C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472" y="4365104"/>
            <a:ext cx="2806098" cy="1894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0A857A8-1899-873B-01E5-8E9836FE0486}"/>
              </a:ext>
            </a:extLst>
          </p:cNvPr>
          <p:cNvSpPr/>
          <p:nvPr/>
        </p:nvSpPr>
        <p:spPr>
          <a:xfrm>
            <a:off x="4283968" y="5150715"/>
            <a:ext cx="576064" cy="288032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8949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00755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Callback </a:t>
            </a:r>
            <a:r>
              <a:rPr lang="ko-KR" altLang="en-US"/>
              <a:t>예시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현재 위도</a:t>
            </a:r>
            <a:r>
              <a:rPr lang="en-US" altLang="ko-KR"/>
              <a:t>/</a:t>
            </a:r>
            <a:r>
              <a:rPr lang="ko-KR" altLang="en-US"/>
              <a:t>경도 확인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D177E-B16C-485B-B025-6CB9E370A865}"/>
              </a:ext>
            </a:extLst>
          </p:cNvPr>
          <p:cNvSpPr txBox="1"/>
          <p:nvPr/>
        </p:nvSpPr>
        <p:spPr>
          <a:xfrm>
            <a:off x="611560" y="1053809"/>
            <a:ext cx="777686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latitude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longitude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'.label'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`&lt;h2&gt;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위도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lat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&lt;/h2&gt;`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`&lt;h2&gt;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경도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lng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&lt;/h2&gt;`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navigator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geolocation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getCurrentPosition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callback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252505-1C8F-07C1-2FCF-F5BC8834903B}"/>
              </a:ext>
            </a:extLst>
          </p:cNvPr>
          <p:cNvSpPr txBox="1"/>
          <p:nvPr/>
        </p:nvSpPr>
        <p:spPr>
          <a:xfrm>
            <a:off x="6848241" y="764704"/>
            <a:ext cx="1907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04-11-geolocation.html</a:t>
            </a:r>
            <a:endParaRPr lang="ko-KR" altLang="en-US" sz="1200" b="1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AD0220-9C58-CBB4-23F5-28FE803AB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949" y="4149080"/>
            <a:ext cx="3038475" cy="12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58007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21963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함수 작성 형태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선언식</a:t>
            </a:r>
            <a:r>
              <a:rPr lang="en-US" altLang="ko-KR" dirty="0"/>
              <a:t>(</a:t>
            </a:r>
            <a:r>
              <a:rPr lang="en-US" altLang="ko-KR"/>
              <a:t>Declarations) /</a:t>
            </a:r>
            <a:r>
              <a:rPr lang="ko-KR" altLang="en-US"/>
              <a:t> </a:t>
            </a:r>
            <a:r>
              <a:rPr lang="ko-KR" altLang="en-US" dirty="0"/>
              <a:t>표현식</a:t>
            </a:r>
            <a:r>
              <a:rPr lang="en-US" altLang="ko-KR" dirty="0"/>
              <a:t>(</a:t>
            </a:r>
            <a:r>
              <a:rPr lang="en-US" altLang="ko-KR"/>
              <a:t>Expressions)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D177E-B16C-485B-B025-6CB9E370A865}"/>
              </a:ext>
            </a:extLst>
          </p:cNvPr>
          <p:cNvSpPr txBox="1"/>
          <p:nvPr/>
        </p:nvSpPr>
        <p:spPr>
          <a:xfrm>
            <a:off x="611560" y="1053809"/>
            <a:ext cx="7776864" cy="28623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CC4B957-F750-48E2-8862-4B0FDA97C5AB}"/>
              </a:ext>
            </a:extLst>
          </p:cNvPr>
          <p:cNvSpPr/>
          <p:nvPr/>
        </p:nvSpPr>
        <p:spPr>
          <a:xfrm>
            <a:off x="624468" y="1382752"/>
            <a:ext cx="1103970" cy="2954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D925568-3D95-41EA-83F5-7858628D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9" y="3082076"/>
            <a:ext cx="3633900" cy="195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B3522609-7C99-4CA5-A30C-4AD4A2284F4D}"/>
              </a:ext>
            </a:extLst>
          </p:cNvPr>
          <p:cNvSpPr/>
          <p:nvPr/>
        </p:nvSpPr>
        <p:spPr>
          <a:xfrm>
            <a:off x="5000628" y="4095082"/>
            <a:ext cx="3633899" cy="702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7E60F497-CB27-4554-A291-D3F3E4D3680E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728438" y="1530454"/>
            <a:ext cx="3272190" cy="2915663"/>
          </a:xfrm>
          <a:prstGeom prst="bentConnector3">
            <a:avLst>
              <a:gd name="adj1" fmla="val 78285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EF0FB8A-249E-4BC2-89D8-A4827EEC5FCE}"/>
              </a:ext>
            </a:extLst>
          </p:cNvPr>
          <p:cNvSpPr txBox="1"/>
          <p:nvPr/>
        </p:nvSpPr>
        <p:spPr>
          <a:xfrm>
            <a:off x="4300130" y="4095082"/>
            <a:ext cx="605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chemeClr val="accent6"/>
                </a:solidFill>
              </a:rPr>
              <a:t>error</a:t>
            </a:r>
            <a:endParaRPr lang="ko-KR" altLang="en-US" sz="1400" b="1" dirty="0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FC58A9-3CF1-3227-899C-7DC1EEBA4E05}"/>
              </a:ext>
            </a:extLst>
          </p:cNvPr>
          <p:cNvSpPr txBox="1"/>
          <p:nvPr/>
        </p:nvSpPr>
        <p:spPr>
          <a:xfrm>
            <a:off x="5908049" y="764704"/>
            <a:ext cx="2848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04-12-declarations-expressions.html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55994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21963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함수 작성 형태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선언식</a:t>
            </a:r>
            <a:r>
              <a:rPr lang="en-US" altLang="ko-KR"/>
              <a:t>(Declarations) /</a:t>
            </a:r>
            <a:r>
              <a:rPr lang="ko-KR" altLang="en-US"/>
              <a:t> 표현식</a:t>
            </a:r>
            <a:r>
              <a:rPr lang="en-US" altLang="ko-KR"/>
              <a:t>(Expressions)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CD177E-B16C-485B-B025-6CB9E370A865}"/>
              </a:ext>
            </a:extLst>
          </p:cNvPr>
          <p:cNvSpPr txBox="1"/>
          <p:nvPr/>
        </p:nvSpPr>
        <p:spPr>
          <a:xfrm>
            <a:off x="611560" y="1053809"/>
            <a:ext cx="7776864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'script'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'java'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funcA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94E880-58B4-4882-A2C4-95B2D0CF0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5" y="2708920"/>
            <a:ext cx="3633901" cy="1328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9073D0-433F-46C3-ACDC-771FC07007A8}"/>
              </a:ext>
            </a:extLst>
          </p:cNvPr>
          <p:cNvSpPr/>
          <p:nvPr/>
        </p:nvSpPr>
        <p:spPr>
          <a:xfrm>
            <a:off x="624467" y="1071294"/>
            <a:ext cx="3389971" cy="9136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98BE0E1-68B9-4E1A-A549-93ED4A55DE1E}"/>
              </a:ext>
            </a:extLst>
          </p:cNvPr>
          <p:cNvSpPr/>
          <p:nvPr/>
        </p:nvSpPr>
        <p:spPr>
          <a:xfrm>
            <a:off x="5000628" y="3405026"/>
            <a:ext cx="3633899" cy="3529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166998E-859F-4AC2-B072-8E0B83C4B89E}"/>
              </a:ext>
            </a:extLst>
          </p:cNvPr>
          <p:cNvCxnSpPr>
            <a:cxnSpLocks/>
            <a:stCxn id="11" idx="3"/>
            <a:endCxn id="14" idx="1"/>
          </p:cNvCxnSpPr>
          <p:nvPr/>
        </p:nvCxnSpPr>
        <p:spPr>
          <a:xfrm>
            <a:off x="4014438" y="1528106"/>
            <a:ext cx="986190" cy="2053388"/>
          </a:xfrm>
          <a:prstGeom prst="bentConnector3">
            <a:avLst>
              <a:gd name="adj1" fmla="val 47738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854C28B-ABF0-3713-90C9-9EF41498234B}"/>
              </a:ext>
            </a:extLst>
          </p:cNvPr>
          <p:cNvSpPr txBox="1"/>
          <p:nvPr/>
        </p:nvSpPr>
        <p:spPr>
          <a:xfrm>
            <a:off x="5908049" y="764704"/>
            <a:ext cx="2848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04-12-declarations-expressions.html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568965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6243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자바스크립트 적용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HTML </a:t>
            </a:r>
            <a:r>
              <a:rPr lang="ko-KR" altLang="en-US" dirty="0"/>
              <a:t>문서 내 </a:t>
            </a:r>
            <a:r>
              <a:rPr lang="en-US" altLang="ko-KR" dirty="0"/>
              <a:t>&lt;script&gt;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46983-FE4A-45F0-91DE-4533E55675E7}"/>
              </a:ext>
            </a:extLst>
          </p:cNvPr>
          <p:cNvSpPr txBox="1"/>
          <p:nvPr/>
        </p:nvSpPr>
        <p:spPr>
          <a:xfrm>
            <a:off x="683568" y="1052736"/>
            <a:ext cx="7848872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&lt;head&gt;&lt;/head&gt;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"change"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C9CC3B-EA40-4724-1E38-D6FEBA962A3B}"/>
              </a:ext>
            </a:extLst>
          </p:cNvPr>
          <p:cNvSpPr txBox="1"/>
          <p:nvPr/>
        </p:nvSpPr>
        <p:spPr>
          <a:xfrm>
            <a:off x="6714314" y="775737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01-01-</a:t>
            </a:r>
            <a:r>
              <a:rPr lang="ko-KR" altLang="en-US" sz="1200" b="1"/>
              <a:t>기본사용법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173980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8098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Arrow Function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=&gt; </a:t>
            </a:r>
            <a:r>
              <a:rPr lang="ko-KR" altLang="en-US" dirty="0"/>
              <a:t>표현식을 사용하여 함수를 작성하는 방법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3626B0-086A-4670-87EE-A505D2F78F4D}"/>
              </a:ext>
            </a:extLst>
          </p:cNvPr>
          <p:cNvSpPr txBox="1"/>
          <p:nvPr/>
        </p:nvSpPr>
        <p:spPr>
          <a:xfrm>
            <a:off x="2483768" y="1281534"/>
            <a:ext cx="424847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simplePrint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F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'simplePrint!'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A03DF0-660C-4460-9767-06EE5C1CD949}"/>
              </a:ext>
            </a:extLst>
          </p:cNvPr>
          <p:cNvSpPr txBox="1"/>
          <p:nvPr/>
        </p:nvSpPr>
        <p:spPr>
          <a:xfrm>
            <a:off x="467544" y="3297758"/>
            <a:ext cx="396044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simplePrint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() </a:t>
            </a:r>
            <a:r>
              <a:rPr lang="fr-F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'simplePrint!'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E89DA5-8548-45E3-B867-2FD1D9C3D49F}"/>
              </a:ext>
            </a:extLst>
          </p:cNvPr>
          <p:cNvSpPr txBox="1"/>
          <p:nvPr/>
        </p:nvSpPr>
        <p:spPr>
          <a:xfrm>
            <a:off x="4932040" y="3297758"/>
            <a:ext cx="3960440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fr-F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simplePrint</a:t>
            </a:r>
            <a:r>
              <a:rPr lang="fr-FR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() </a:t>
            </a:r>
            <a:r>
              <a:rPr lang="fr-FR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fr-FR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FR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FR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'simplePrint!'</a:t>
            </a:r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fr-FR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49B6C663-2096-4F08-8179-6B175AB2C822}"/>
              </a:ext>
            </a:extLst>
          </p:cNvPr>
          <p:cNvCxnSpPr>
            <a:stCxn id="3" idx="2"/>
            <a:endCxn id="4" idx="0"/>
          </p:cNvCxnSpPr>
          <p:nvPr/>
        </p:nvCxnSpPr>
        <p:spPr>
          <a:xfrm flipH="1">
            <a:off x="2447764" y="2204864"/>
            <a:ext cx="2160240" cy="109289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63E7D54-E831-4654-A915-2A6B3E9C9AD2}"/>
              </a:ext>
            </a:extLst>
          </p:cNvPr>
          <p:cNvCxnSpPr>
            <a:stCxn id="3" idx="2"/>
            <a:endCxn id="5" idx="0"/>
          </p:cNvCxnSpPr>
          <p:nvPr/>
        </p:nvCxnSpPr>
        <p:spPr>
          <a:xfrm>
            <a:off x="4608004" y="2204864"/>
            <a:ext cx="2304256" cy="1092894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A8FD39C-CC73-4270-8228-9A416133DA9C}"/>
              </a:ext>
            </a:extLst>
          </p:cNvPr>
          <p:cNvSpPr txBox="1"/>
          <p:nvPr/>
        </p:nvSpPr>
        <p:spPr>
          <a:xfrm>
            <a:off x="971600" y="4516200"/>
            <a:ext cx="56166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항상 익명</a:t>
            </a:r>
            <a:endParaRPr lang="en-US" altLang="ko-KR" dirty="0">
              <a:solidFill>
                <a:schemeClr val="accent2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파라미터가 </a:t>
            </a:r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개인 경우 </a:t>
            </a:r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생략 가능</a:t>
            </a:r>
            <a:endParaRPr lang="en-US" altLang="ko-KR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4F5CA8-651B-4BA8-A26A-A0E6C5B121C9}"/>
              </a:ext>
            </a:extLst>
          </p:cNvPr>
          <p:cNvSpPr txBox="1"/>
          <p:nvPr/>
        </p:nvSpPr>
        <p:spPr>
          <a:xfrm>
            <a:off x="1331640" y="5215827"/>
            <a:ext cx="446449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minus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DF7A6D-FAB4-0A97-0539-75B3AC996077}"/>
              </a:ext>
            </a:extLst>
          </p:cNvPr>
          <p:cNvSpPr txBox="1"/>
          <p:nvPr/>
        </p:nvSpPr>
        <p:spPr>
          <a:xfrm>
            <a:off x="6614972" y="764704"/>
            <a:ext cx="2141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04-13-arrow-function.html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991171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8098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Arrow Function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=&gt; </a:t>
            </a:r>
            <a:r>
              <a:rPr lang="ko-KR" altLang="en-US" dirty="0"/>
              <a:t>표현식을 사용하여 함수를 작성하는 방법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16C99E-E5DE-4FD8-AB7D-9AC450956E16}"/>
              </a:ext>
            </a:extLst>
          </p:cNvPr>
          <p:cNvSpPr txBox="1"/>
          <p:nvPr/>
        </p:nvSpPr>
        <p:spPr>
          <a:xfrm>
            <a:off x="1259632" y="1196752"/>
            <a:ext cx="4248472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42120D-6871-4393-AC20-970FAB51686A}"/>
              </a:ext>
            </a:extLst>
          </p:cNvPr>
          <p:cNvSpPr txBox="1"/>
          <p:nvPr/>
        </p:nvSpPr>
        <p:spPr>
          <a:xfrm>
            <a:off x="1259632" y="2882553"/>
            <a:ext cx="424847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20A737D-C4AB-4BDB-A059-1C980EB02BDC}"/>
              </a:ext>
            </a:extLst>
          </p:cNvPr>
          <p:cNvCxnSpPr>
            <a:stCxn id="2" idx="2"/>
            <a:endCxn id="6" idx="0"/>
          </p:cNvCxnSpPr>
          <p:nvPr/>
        </p:nvCxnSpPr>
        <p:spPr>
          <a:xfrm>
            <a:off x="3383868" y="2120082"/>
            <a:ext cx="0" cy="762471"/>
          </a:xfrm>
          <a:prstGeom prst="straightConnector1">
            <a:avLst/>
          </a:prstGeom>
          <a:ln w="3175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2237F9-9B2E-47C0-AA41-29BADBC4F896}"/>
              </a:ext>
            </a:extLst>
          </p:cNvPr>
          <p:cNvSpPr txBox="1"/>
          <p:nvPr/>
        </p:nvSpPr>
        <p:spPr>
          <a:xfrm>
            <a:off x="971600" y="3790781"/>
            <a:ext cx="5616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함수 내의 코드가 </a:t>
            </a:r>
            <a:r>
              <a:rPr lang="ko-KR" altLang="en-US" b="0" dirty="0" err="1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한줄이면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lang="ko-KR" altLang="en-US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생략</a:t>
            </a:r>
            <a:endParaRPr lang="en-US" altLang="ko-KR" b="0" dirty="0">
              <a:solidFill>
                <a:schemeClr val="accent2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F6FF8-354F-0E20-757D-5566A4A0F27C}"/>
              </a:ext>
            </a:extLst>
          </p:cNvPr>
          <p:cNvSpPr txBox="1"/>
          <p:nvPr/>
        </p:nvSpPr>
        <p:spPr>
          <a:xfrm>
            <a:off x="6614973" y="764704"/>
            <a:ext cx="21411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04-14-arrow-function.html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0826853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70060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Closure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지역 변수가 사라지지 않고 계속 기억되는 현상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호출 할 때마다 숫자를 증가시키는 함수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12776"/>
            <a:ext cx="662473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sequence()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++seq;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seq = sequence();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 seq() 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 seq() 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 seq() 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14E8FC-119A-449F-B46A-F47E37056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8" y="3068960"/>
            <a:ext cx="3287718" cy="1786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10A683-A06F-3E36-7CB8-88D1AEFACA5A}"/>
              </a:ext>
            </a:extLst>
          </p:cNvPr>
          <p:cNvSpPr txBox="1"/>
          <p:nvPr/>
        </p:nvSpPr>
        <p:spPr>
          <a:xfrm>
            <a:off x="7187244" y="764704"/>
            <a:ext cx="156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04-15-closure.html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70891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3530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Closure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지역 변수가 사라지지 않고 계속 기억되는 현상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분류 항목과 데이터를 저장하는 템플릿 형태의 함수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12776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foo(x)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(y)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bar1 = foo(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과목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bar1(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국어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bar1(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영어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bar1(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수학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bar2 = foo(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성적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bar2(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bar2(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bar2(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A66C7E-762F-438C-9D8B-8067094C6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96" y="3412555"/>
            <a:ext cx="3287718" cy="26087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AD7FB7-6863-F93F-39DB-5F019AB0804D}"/>
              </a:ext>
            </a:extLst>
          </p:cNvPr>
          <p:cNvSpPr txBox="1"/>
          <p:nvPr/>
        </p:nvSpPr>
        <p:spPr>
          <a:xfrm>
            <a:off x="7187245" y="764704"/>
            <a:ext cx="1568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04-16-closure.html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30789409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9212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Closure </a:t>
            </a:r>
            <a:r>
              <a:rPr lang="ko-KR" altLang="en-US"/>
              <a:t>활용 예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온라인 시험 시 부정행위 확인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052736"/>
            <a:ext cx="6624736" cy="53553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sequence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seq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seq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seq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sequence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'blur'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check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altLang="ko-KR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ko-KR" altLang="en-US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시험 종료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!'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window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825109-F3D0-7490-B365-3B05AAD31AAB}"/>
              </a:ext>
            </a:extLst>
          </p:cNvPr>
          <p:cNvSpPr/>
          <p:nvPr/>
        </p:nvSpPr>
        <p:spPr>
          <a:xfrm>
            <a:off x="1634735" y="3841626"/>
            <a:ext cx="5009346" cy="294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05C787-E119-7A9C-CF5C-74508F060291}"/>
              </a:ext>
            </a:extLst>
          </p:cNvPr>
          <p:cNvSpPr txBox="1"/>
          <p:nvPr/>
        </p:nvSpPr>
        <p:spPr>
          <a:xfrm>
            <a:off x="5025869" y="3564627"/>
            <a:ext cx="2473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* </a:t>
            </a:r>
            <a:r>
              <a:rPr lang="ko-KR" altLang="en-US" sz="1200" b="1"/>
              <a:t>브라우저가 포커스를 잃는 경우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B2BFCC-777B-B2B0-484E-D4EB6C1225DB}"/>
              </a:ext>
            </a:extLst>
          </p:cNvPr>
          <p:cNvSpPr/>
          <p:nvPr/>
        </p:nvSpPr>
        <p:spPr>
          <a:xfrm>
            <a:off x="2151217" y="4939723"/>
            <a:ext cx="1967777" cy="294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97473-C4DE-6CD4-CA1F-37F6944DBAC5}"/>
              </a:ext>
            </a:extLst>
          </p:cNvPr>
          <p:cNvSpPr txBox="1"/>
          <p:nvPr/>
        </p:nvSpPr>
        <p:spPr>
          <a:xfrm>
            <a:off x="3635896" y="5296280"/>
            <a:ext cx="15504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/>
              <a:t>* </a:t>
            </a:r>
            <a:r>
              <a:rPr lang="ko-KR" altLang="en-US" sz="1200" b="1"/>
              <a:t>브라우저</a:t>
            </a:r>
            <a:r>
              <a:rPr lang="en-US" altLang="ko-KR" sz="1200" b="1"/>
              <a:t>(</a:t>
            </a:r>
            <a:r>
              <a:rPr lang="ko-KR" altLang="en-US" sz="1200" b="1"/>
              <a:t>탭</a:t>
            </a:r>
            <a:r>
              <a:rPr lang="en-US" altLang="ko-KR" sz="1200" b="1"/>
              <a:t>)</a:t>
            </a:r>
            <a:r>
              <a:rPr lang="ko-KR" altLang="en-US" sz="1200" b="1"/>
              <a:t> 종료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A72B89-F234-3312-8E21-A0A73F2A4CEA}"/>
              </a:ext>
            </a:extLst>
          </p:cNvPr>
          <p:cNvSpPr txBox="1"/>
          <p:nvPr/>
        </p:nvSpPr>
        <p:spPr>
          <a:xfrm>
            <a:off x="7187245" y="764704"/>
            <a:ext cx="15688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04-17-closure.html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776354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2389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Immediately Invoked Function Expression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함수 정의 및 호출을 한번에 표현하는 방법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052736"/>
            <a:ext cx="6624736" cy="50783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'IIFE'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내부에서 정의된 변수는 외부에서 접근 불가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aName</a:t>
            </a:r>
            <a:r>
              <a:rPr lang="ko-KR" alt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"Kate"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})();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결과만 저장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})(); 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((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파라미터 사용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`total: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total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1F54F89-0ACC-46C3-BA97-5AD8708AE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3429000"/>
            <a:ext cx="3287718" cy="211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8623CE-3138-A303-EDBD-650698472C6B}"/>
              </a:ext>
            </a:extLst>
          </p:cNvPr>
          <p:cNvSpPr txBox="1"/>
          <p:nvPr/>
        </p:nvSpPr>
        <p:spPr>
          <a:xfrm>
            <a:off x="7447765" y="764704"/>
            <a:ext cx="1308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04-18-IIFE.html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5722453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6731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IIFE</a:t>
            </a:r>
            <a:r>
              <a:rPr lang="ko-KR" altLang="en-US"/>
              <a:t>를 활용한 </a:t>
            </a:r>
            <a:r>
              <a:rPr lang="en-US" altLang="ko-KR"/>
              <a:t>closure </a:t>
            </a:r>
            <a:r>
              <a:rPr lang="ko-KR" altLang="en-US"/>
              <a:t>오류 수정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잘못 적용된 </a:t>
            </a:r>
            <a:r>
              <a:rPr lang="en-US" altLang="ko-KR"/>
              <a:t>closure </a:t>
            </a:r>
            <a:r>
              <a:rPr lang="ko-KR" altLang="en-US"/>
              <a:t>예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623CE-3138-A303-EDBD-650698472C6B}"/>
              </a:ext>
            </a:extLst>
          </p:cNvPr>
          <p:cNvSpPr txBox="1"/>
          <p:nvPr/>
        </p:nvSpPr>
        <p:spPr>
          <a:xfrm>
            <a:off x="6770208" y="764704"/>
            <a:ext cx="19859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04-19-error-closure.html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EF6DA-0DBF-7642-99EC-E89EE8FD7E93}"/>
              </a:ext>
            </a:extLst>
          </p:cNvPr>
          <p:cNvSpPr txBox="1"/>
          <p:nvPr/>
        </p:nvSpPr>
        <p:spPr>
          <a:xfrm>
            <a:off x="611560" y="1052736"/>
            <a:ext cx="7776864" cy="33239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"btn-1"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"btn-2"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"btn-3"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sz="15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500" b="0" spc="-4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5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spc="-4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5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`#btn-</a:t>
            </a:r>
            <a:r>
              <a:rPr lang="en-US" altLang="ko-KR" sz="1500" b="0" spc="-4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 spc="-4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00" b="0" spc="-4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spc="-4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5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5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500" b="0" spc="-4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5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});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4838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892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IIFE</a:t>
            </a:r>
            <a:r>
              <a:rPr lang="ko-KR" altLang="en-US"/>
              <a:t>를 활용한 </a:t>
            </a:r>
            <a:r>
              <a:rPr lang="en-US" altLang="ko-KR"/>
              <a:t>closure </a:t>
            </a:r>
            <a:r>
              <a:rPr lang="ko-KR" altLang="en-US"/>
              <a:t>오류 수정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IIFE</a:t>
            </a:r>
            <a:r>
              <a:rPr lang="ko-KR" altLang="en-US"/>
              <a:t>를 활용한 오류 수정</a:t>
            </a:r>
            <a:r>
              <a:rPr lang="en-US" altLang="ko-KR"/>
              <a:t> </a:t>
            </a:r>
            <a:r>
              <a:rPr lang="ko-KR" altLang="en-US"/>
              <a:t>예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8623CE-3138-A303-EDBD-650698472C6B}"/>
              </a:ext>
            </a:extLst>
          </p:cNvPr>
          <p:cNvSpPr txBox="1"/>
          <p:nvPr/>
        </p:nvSpPr>
        <p:spPr>
          <a:xfrm>
            <a:off x="6940382" y="764704"/>
            <a:ext cx="1815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04-20-fix-closure.html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EF6DA-0DBF-7642-99EC-E89EE8FD7E93}"/>
              </a:ext>
            </a:extLst>
          </p:cNvPr>
          <p:cNvSpPr txBox="1"/>
          <p:nvPr/>
        </p:nvSpPr>
        <p:spPr>
          <a:xfrm>
            <a:off x="611560" y="1052736"/>
            <a:ext cx="7776864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"btn-1"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"btn-2"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"btn-3"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&lt;= </a:t>
            </a:r>
            <a:r>
              <a:rPr lang="en-US" altLang="ko-KR" sz="15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(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5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5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 spc="-6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5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`#btn-</a:t>
            </a:r>
            <a:r>
              <a:rPr lang="en-US" altLang="ko-KR" sz="15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500" b="0" spc="-6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5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5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5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500" b="0" spc="-6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5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"click"</a:t>
            </a:r>
            <a:r>
              <a:rPr lang="en-US" altLang="ko-KR" sz="15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500" b="0" spc="-6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5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alert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});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})(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5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3863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5</a:t>
            </a:r>
            <a:r>
              <a:rPr lang="en-US" altLang="ko-KR" sz="3600"/>
              <a:t>. Class, Object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5-1</a:t>
            </a:r>
            <a:r>
              <a:rPr lang="en-US" altLang="ko-KR"/>
              <a:t>. Class </a:t>
            </a:r>
            <a:r>
              <a:rPr lang="ko-KR" altLang="en-US"/>
              <a:t>작성 방법 및 구성 요소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5-2</a:t>
            </a:r>
            <a:r>
              <a:rPr lang="en-US" altLang="ko-KR"/>
              <a:t>. </a:t>
            </a:r>
            <a:r>
              <a:rPr lang="ko-KR" altLang="en-US"/>
              <a:t>상속</a:t>
            </a:r>
            <a:endParaRPr lang="en-US" altLang="ko-KR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5-3. Object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5-4. </a:t>
            </a:r>
            <a:r>
              <a:rPr lang="ko-KR" altLang="en-US"/>
              <a:t>요소 내보내기 </a:t>
            </a:r>
            <a:r>
              <a:rPr lang="en-US" altLang="ko-KR"/>
              <a:t>/ </a:t>
            </a:r>
            <a:r>
              <a:rPr lang="ko-KR" altLang="en-US"/>
              <a:t>가져오기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7476959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20902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Class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자료와 기능을 담는 템플릿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연관 있는 데이터를 한 곳에 묶어 놓는 컨테이너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전체적인 모습은 같지만 내부 구성요소의 값은 다를 수 있음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3AF2C1-48B8-4A86-926B-FAB735D877DD}"/>
              </a:ext>
            </a:extLst>
          </p:cNvPr>
          <p:cNvSpPr txBox="1"/>
          <p:nvPr/>
        </p:nvSpPr>
        <p:spPr>
          <a:xfrm>
            <a:off x="1115616" y="1807656"/>
            <a:ext cx="6624736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  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속성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(field)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    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속성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(field)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 speak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{}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행동 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(method)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 descr="기기, 테이블, 앉아있는, 음식이(가) 표시된 사진&#10;&#10;자동 생성된 설명">
            <a:extLst>
              <a:ext uri="{FF2B5EF4-FFF2-40B4-BE49-F238E27FC236}">
                <a16:creationId xmlns:a16="http://schemas.microsoft.com/office/drawing/2014/main" id="{44ED654D-4FE5-4CD1-A1D2-639849596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51872"/>
            <a:ext cx="2326727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E7B95FF-A546-43D6-91EE-859F77780D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888" y="4228432"/>
            <a:ext cx="2664296" cy="1495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달고나(뽑기) 모양틀 4개]">
            <a:extLst>
              <a:ext uri="{FF2B5EF4-FFF2-40B4-BE49-F238E27FC236}">
                <a16:creationId xmlns:a16="http://schemas.microsoft.com/office/drawing/2014/main" id="{10884C40-B903-4177-ACB6-CA0905E4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118757"/>
            <a:ext cx="1714500" cy="1714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973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9690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자바스크립트 적용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외부 파일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346983-FE4A-45F0-91DE-4533E55675E7}"/>
              </a:ext>
            </a:extLst>
          </p:cNvPr>
          <p:cNvSpPr txBox="1"/>
          <p:nvPr/>
        </p:nvSpPr>
        <p:spPr>
          <a:xfrm>
            <a:off x="683568" y="1052736"/>
            <a:ext cx="7848872" cy="258532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&lt;!DOCTYPE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html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&lt;html&gt;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&lt;head&gt;&lt;/head&gt;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()"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"js/01-02-script.js"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435723-8C8B-4C44-B5A7-389368318A69}"/>
              </a:ext>
            </a:extLst>
          </p:cNvPr>
          <p:cNvSpPr txBox="1"/>
          <p:nvPr/>
        </p:nvSpPr>
        <p:spPr>
          <a:xfrm>
            <a:off x="683568" y="4047455"/>
            <a:ext cx="7848872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change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getElementById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"demo"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"change"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36C467-31B1-8866-080D-46D5F0A1B685}"/>
              </a:ext>
            </a:extLst>
          </p:cNvPr>
          <p:cNvSpPr txBox="1"/>
          <p:nvPr/>
        </p:nvSpPr>
        <p:spPr>
          <a:xfrm>
            <a:off x="6714314" y="775737"/>
            <a:ext cx="18181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01-02-</a:t>
            </a:r>
            <a:r>
              <a:rPr lang="ko-KR" altLang="en-US" sz="1200" b="1"/>
              <a:t>기본사용법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6904E6-738E-565F-66FD-82029AF6D63D}"/>
              </a:ext>
            </a:extLst>
          </p:cNvPr>
          <p:cNvSpPr txBox="1"/>
          <p:nvPr/>
        </p:nvSpPr>
        <p:spPr>
          <a:xfrm>
            <a:off x="7302103" y="3776558"/>
            <a:ext cx="1230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01-02-script.js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09857419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35032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Class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/>
              <a:t>Class</a:t>
            </a:r>
            <a:r>
              <a:rPr lang="ko-KR" altLang="en-US"/>
              <a:t> 작성방법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 선언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 표현식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익명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  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클래스 표현식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ko-KR" altLang="en-US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이름 지정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...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A9A271F-ECE8-43F1-B091-2A33181A9704}"/>
              </a:ext>
            </a:extLst>
          </p:cNvPr>
          <p:cNvSpPr/>
          <p:nvPr/>
        </p:nvSpPr>
        <p:spPr>
          <a:xfrm>
            <a:off x="1170132" y="1295998"/>
            <a:ext cx="2209171" cy="870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005B2-6098-D2EF-C676-7F515C8064CB}"/>
              </a:ext>
            </a:extLst>
          </p:cNvPr>
          <p:cNvSpPr txBox="1"/>
          <p:nvPr/>
        </p:nvSpPr>
        <p:spPr>
          <a:xfrm>
            <a:off x="6686338" y="692696"/>
            <a:ext cx="20697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05-01-class-</a:t>
            </a:r>
            <a:r>
              <a:rPr lang="ko-KR" altLang="en-US" sz="1200" b="1"/>
              <a:t>작성방법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5A9B31-1353-B06E-C439-7BCE14AA539B}"/>
              </a:ext>
            </a:extLst>
          </p:cNvPr>
          <p:cNvSpPr txBox="1"/>
          <p:nvPr/>
        </p:nvSpPr>
        <p:spPr>
          <a:xfrm>
            <a:off x="5803468" y="3914472"/>
            <a:ext cx="2816696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3376791-36B8-0A31-77B2-E928F5068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5914" y="4854762"/>
            <a:ext cx="2834250" cy="1526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09283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10615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Class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생성자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/>
              <a:t>- </a:t>
            </a:r>
            <a:r>
              <a:rPr lang="ko-KR" altLang="en-US"/>
              <a:t>객체 </a:t>
            </a:r>
            <a:r>
              <a:rPr lang="ko-KR" altLang="en-US" dirty="0"/>
              <a:t>생성 시 속성 생성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ko-KR" altLang="en-US"/>
              <a:t>값을 할당 </a:t>
            </a:r>
            <a:r>
              <a:rPr lang="en-US" altLang="ko-KR"/>
              <a:t>(</a:t>
            </a:r>
            <a:r>
              <a:rPr lang="ko-KR" altLang="en-US"/>
              <a:t>초기화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12776"/>
            <a:ext cx="6624736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C724260-9C04-4C6B-BD02-0899848C3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14" y="1583827"/>
            <a:ext cx="2834250" cy="1292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DFFBC3-8BF6-49AF-9B9B-8376BC0CD3A8}"/>
              </a:ext>
            </a:extLst>
          </p:cNvPr>
          <p:cNvSpPr/>
          <p:nvPr/>
        </p:nvSpPr>
        <p:spPr>
          <a:xfrm>
            <a:off x="3821128" y="4509120"/>
            <a:ext cx="750872" cy="2859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0x001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4C4F92-2670-4CBD-84B1-63B0057CF986}"/>
              </a:ext>
            </a:extLst>
          </p:cNvPr>
          <p:cNvSpPr/>
          <p:nvPr/>
        </p:nvSpPr>
        <p:spPr>
          <a:xfrm>
            <a:off x="3620500" y="4795021"/>
            <a:ext cx="1152128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reference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DF5DBAF-A09F-472F-B9EE-5D8695A30F1D}"/>
              </a:ext>
            </a:extLst>
          </p:cNvPr>
          <p:cNvSpPr/>
          <p:nvPr/>
        </p:nvSpPr>
        <p:spPr>
          <a:xfrm>
            <a:off x="1964276" y="4795021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rectangle</a:t>
            </a:r>
            <a:endParaRPr lang="ko-KR" altLang="en-US" sz="12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D3AFBA5-7567-40D3-A9CF-1397565AAC9C}"/>
              </a:ext>
            </a:extLst>
          </p:cNvPr>
          <p:cNvCxnSpPr>
            <a:stCxn id="7" idx="3"/>
            <a:endCxn id="6" idx="1"/>
          </p:cNvCxnSpPr>
          <p:nvPr/>
        </p:nvCxnSpPr>
        <p:spPr>
          <a:xfrm>
            <a:off x="2972388" y="4975041"/>
            <a:ext cx="64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B22F0C7D-EDC8-47B4-B1BB-15A97C73412E}"/>
              </a:ext>
            </a:extLst>
          </p:cNvPr>
          <p:cNvSpPr/>
          <p:nvPr/>
        </p:nvSpPr>
        <p:spPr>
          <a:xfrm>
            <a:off x="5420740" y="4615001"/>
            <a:ext cx="647992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height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E59EE68-160D-41CF-94C2-1458E395FF85}"/>
              </a:ext>
            </a:extLst>
          </p:cNvPr>
          <p:cNvSpPr/>
          <p:nvPr/>
        </p:nvSpPr>
        <p:spPr>
          <a:xfrm>
            <a:off x="6068732" y="4615001"/>
            <a:ext cx="936104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10</a:t>
            </a:r>
            <a:endParaRPr lang="ko-KR" altLang="en-US" sz="12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E9D05E9-D688-48E2-BBDA-E1B1482B934E}"/>
              </a:ext>
            </a:extLst>
          </p:cNvPr>
          <p:cNvSpPr/>
          <p:nvPr/>
        </p:nvSpPr>
        <p:spPr>
          <a:xfrm>
            <a:off x="5420740" y="4975041"/>
            <a:ext cx="647992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width</a:t>
            </a:r>
            <a:endParaRPr lang="ko-KR" altLang="en-US" sz="12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54972-8CED-450E-BF74-2A679A56A8F8}"/>
              </a:ext>
            </a:extLst>
          </p:cNvPr>
          <p:cNvSpPr/>
          <p:nvPr/>
        </p:nvSpPr>
        <p:spPr>
          <a:xfrm>
            <a:off x="6068732" y="4975041"/>
            <a:ext cx="936104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20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B849FC7-6E53-47CF-B3FB-1F4F42069C43}"/>
              </a:ext>
            </a:extLst>
          </p:cNvPr>
          <p:cNvCxnSpPr>
            <a:stCxn id="6" idx="3"/>
          </p:cNvCxnSpPr>
          <p:nvPr/>
        </p:nvCxnSpPr>
        <p:spPr>
          <a:xfrm>
            <a:off x="4772628" y="4975041"/>
            <a:ext cx="64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8DFCCCB-66E9-5BEC-EA9C-3E96EA153698}"/>
              </a:ext>
            </a:extLst>
          </p:cNvPr>
          <p:cNvSpPr txBox="1"/>
          <p:nvPr/>
        </p:nvSpPr>
        <p:spPr>
          <a:xfrm>
            <a:off x="7245786" y="1124744"/>
            <a:ext cx="15103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05-02-</a:t>
            </a:r>
            <a:r>
              <a:rPr lang="ko-KR" altLang="en-US" sz="1200" b="1"/>
              <a:t>생성자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613538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122189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Class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Getter / Setter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속성에 값이 입력되거나 조회될 때 동작하는 기능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12776"/>
            <a:ext cx="6624736" cy="48013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 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_height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rectangle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9334427-BE2F-49AA-878B-ACB08F33A1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5914" y="1583827"/>
            <a:ext cx="2834250" cy="1279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41274A-5FAA-4B6F-B9A9-B609C56F3084}"/>
              </a:ext>
            </a:extLst>
          </p:cNvPr>
          <p:cNvSpPr/>
          <p:nvPr/>
        </p:nvSpPr>
        <p:spPr>
          <a:xfrm>
            <a:off x="6855315" y="2190520"/>
            <a:ext cx="966781" cy="2048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BF7B3A-BE18-40DB-BF83-7A921A2CF4D6}"/>
              </a:ext>
            </a:extLst>
          </p:cNvPr>
          <p:cNvSpPr/>
          <p:nvPr/>
        </p:nvSpPr>
        <p:spPr>
          <a:xfrm>
            <a:off x="2564924" y="3389244"/>
            <a:ext cx="1529997" cy="278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9697FCC-F532-4301-AEC2-0A62E748D52C}"/>
              </a:ext>
            </a:extLst>
          </p:cNvPr>
          <p:cNvSpPr/>
          <p:nvPr/>
        </p:nvSpPr>
        <p:spPr>
          <a:xfrm>
            <a:off x="1683654" y="4485861"/>
            <a:ext cx="1529997" cy="2782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DAC3B3-0DEA-4B54-B41A-5C53BDBA63E0}"/>
              </a:ext>
            </a:extLst>
          </p:cNvPr>
          <p:cNvSpPr/>
          <p:nvPr/>
        </p:nvSpPr>
        <p:spPr>
          <a:xfrm>
            <a:off x="1683654" y="2030896"/>
            <a:ext cx="1417355" cy="2451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4FDC378-C943-46DC-8EC3-FEF3BF8C445E}"/>
              </a:ext>
            </a:extLst>
          </p:cNvPr>
          <p:cNvSpPr/>
          <p:nvPr/>
        </p:nvSpPr>
        <p:spPr>
          <a:xfrm>
            <a:off x="1935445" y="4220817"/>
            <a:ext cx="1642642" cy="245165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64B172-5125-499C-952B-507541272864}"/>
              </a:ext>
            </a:extLst>
          </p:cNvPr>
          <p:cNvSpPr/>
          <p:nvPr/>
        </p:nvSpPr>
        <p:spPr>
          <a:xfrm>
            <a:off x="2697967" y="5867399"/>
            <a:ext cx="2052937" cy="2451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7453522-3779-4A78-8E63-1C93099A8506}"/>
              </a:ext>
            </a:extLst>
          </p:cNvPr>
          <p:cNvSpPr/>
          <p:nvPr/>
        </p:nvSpPr>
        <p:spPr>
          <a:xfrm>
            <a:off x="1916089" y="3127512"/>
            <a:ext cx="1055712" cy="2451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9D1FAAE7-E72E-4BB0-B26F-0E9DAD8193DC}"/>
              </a:ext>
            </a:extLst>
          </p:cNvPr>
          <p:cNvGrpSpPr/>
          <p:nvPr/>
        </p:nvGrpSpPr>
        <p:grpSpPr>
          <a:xfrm>
            <a:off x="4753015" y="3474016"/>
            <a:ext cx="3960516" cy="1080120"/>
            <a:chOff x="323528" y="364908"/>
            <a:chExt cx="3960516" cy="108012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916A5044-4220-4385-9B85-8E27B26169EC}"/>
                </a:ext>
              </a:extLst>
            </p:cNvPr>
            <p:cNvSpPr/>
            <p:nvPr/>
          </p:nvSpPr>
          <p:spPr>
            <a:xfrm>
              <a:off x="1892308" y="442799"/>
              <a:ext cx="750872" cy="285901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0x001</a:t>
              </a:r>
              <a:endParaRPr lang="ko-KR" altLang="en-US" sz="1200" dirty="0"/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0FD006C9-D5A7-4506-85D5-890806B91F37}"/>
                </a:ext>
              </a:extLst>
            </p:cNvPr>
            <p:cNvSpPr/>
            <p:nvPr/>
          </p:nvSpPr>
          <p:spPr>
            <a:xfrm>
              <a:off x="1691680" y="728700"/>
              <a:ext cx="1152128" cy="360040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reference</a:t>
              </a:r>
              <a:endParaRPr lang="ko-KR" altLang="en-US" sz="1200" dirty="0"/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7804D1E9-5CBA-48F1-A9C7-B24FEB011F0B}"/>
                </a:ext>
              </a:extLst>
            </p:cNvPr>
            <p:cNvSpPr/>
            <p:nvPr/>
          </p:nvSpPr>
          <p:spPr>
            <a:xfrm>
              <a:off x="323528" y="728700"/>
              <a:ext cx="1008112" cy="36004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rectangle</a:t>
              </a:r>
              <a:endParaRPr lang="ko-KR" altLang="en-US" sz="1200" dirty="0"/>
            </a:p>
          </p:txBody>
        </p:sp>
        <p:cxnSp>
          <p:nvCxnSpPr>
            <p:cNvPr id="72" name="직선 화살표 연결선 71">
              <a:extLst>
                <a:ext uri="{FF2B5EF4-FFF2-40B4-BE49-F238E27FC236}">
                  <a16:creationId xmlns:a16="http://schemas.microsoft.com/office/drawing/2014/main" id="{E513A5FD-E7B3-4AEA-901F-5112A0F57972}"/>
                </a:ext>
              </a:extLst>
            </p:cNvPr>
            <p:cNvCxnSpPr>
              <a:stCxn id="71" idx="3"/>
              <a:endCxn id="70" idx="1"/>
            </p:cNvCxnSpPr>
            <p:nvPr/>
          </p:nvCxnSpPr>
          <p:spPr>
            <a:xfrm>
              <a:off x="1331640" y="908720"/>
              <a:ext cx="360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E46370F6-BD39-4236-AFCB-D49196C55146}"/>
                </a:ext>
              </a:extLst>
            </p:cNvPr>
            <p:cNvSpPr/>
            <p:nvPr/>
          </p:nvSpPr>
          <p:spPr>
            <a:xfrm>
              <a:off x="3203926" y="364908"/>
              <a:ext cx="647992" cy="36004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height</a:t>
              </a:r>
              <a:endParaRPr lang="ko-KR" altLang="en-US" sz="1200" dirty="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149B3611-6E2C-4BE0-A704-CDB6BEA68854}"/>
                </a:ext>
              </a:extLst>
            </p:cNvPr>
            <p:cNvSpPr/>
            <p:nvPr/>
          </p:nvSpPr>
          <p:spPr>
            <a:xfrm>
              <a:off x="3851918" y="364908"/>
              <a:ext cx="432126" cy="36004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10</a:t>
              </a:r>
              <a:endParaRPr lang="ko-KR" altLang="en-US" sz="1200" dirty="0"/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EB0C26FB-5BA5-4DE8-BD0D-AE69FC614BCE}"/>
                </a:ext>
              </a:extLst>
            </p:cNvPr>
            <p:cNvSpPr/>
            <p:nvPr/>
          </p:nvSpPr>
          <p:spPr>
            <a:xfrm>
              <a:off x="3203848" y="1084988"/>
              <a:ext cx="647992" cy="36004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width</a:t>
              </a:r>
              <a:endParaRPr lang="ko-KR" altLang="en-US" sz="1200" dirty="0"/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F8EA1B5-C7D8-464C-AFD5-3D75CA7EEA15}"/>
                </a:ext>
              </a:extLst>
            </p:cNvPr>
            <p:cNvSpPr/>
            <p:nvPr/>
          </p:nvSpPr>
          <p:spPr>
            <a:xfrm>
              <a:off x="3851840" y="1084988"/>
              <a:ext cx="432126" cy="36004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/>
                <a:t>20</a:t>
              </a:r>
              <a:endParaRPr lang="ko-KR" altLang="en-US" sz="1200" dirty="0"/>
            </a:p>
          </p:txBody>
        </p:sp>
        <p:cxnSp>
          <p:nvCxnSpPr>
            <p:cNvPr id="77" name="직선 화살표 연결선 76">
              <a:extLst>
                <a:ext uri="{FF2B5EF4-FFF2-40B4-BE49-F238E27FC236}">
                  <a16:creationId xmlns:a16="http://schemas.microsoft.com/office/drawing/2014/main" id="{8326E5D5-F208-432C-A7F1-F26240BD872D}"/>
                </a:ext>
              </a:extLst>
            </p:cNvPr>
            <p:cNvCxnSpPr>
              <a:cxnSpLocks/>
              <a:stCxn id="70" idx="3"/>
            </p:cNvCxnSpPr>
            <p:nvPr/>
          </p:nvCxnSpPr>
          <p:spPr>
            <a:xfrm>
              <a:off x="2843808" y="908720"/>
              <a:ext cx="360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042FEBCA-EAE5-4236-ACF1-9E7CA57C186E}"/>
                </a:ext>
              </a:extLst>
            </p:cNvPr>
            <p:cNvSpPr/>
            <p:nvPr/>
          </p:nvSpPr>
          <p:spPr>
            <a:xfrm>
              <a:off x="3203848" y="724948"/>
              <a:ext cx="647992" cy="36004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srgbClr val="FF0000"/>
                  </a:solidFill>
                </a:rPr>
                <a:t>_height</a:t>
              </a:r>
              <a:endParaRPr lang="ko-KR" altLang="en-US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6BE7A920-3DEC-426A-A3C0-BBBAE50413D5}"/>
                </a:ext>
              </a:extLst>
            </p:cNvPr>
            <p:cNvSpPr/>
            <p:nvPr/>
          </p:nvSpPr>
          <p:spPr>
            <a:xfrm>
              <a:off x="3851840" y="724948"/>
              <a:ext cx="432126" cy="36004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rgbClr val="FF0000"/>
                  </a:solidFill>
                </a:rPr>
                <a:t>10</a:t>
              </a:r>
              <a:endParaRPr lang="ko-KR" altLang="en-US" sz="12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A26B43A8-AE78-4F0A-AC51-E510C263C7C4}"/>
              </a:ext>
            </a:extLst>
          </p:cNvPr>
          <p:cNvCxnSpPr>
            <a:stCxn id="27" idx="1"/>
            <a:endCxn id="29" idx="1"/>
          </p:cNvCxnSpPr>
          <p:nvPr/>
        </p:nvCxnSpPr>
        <p:spPr>
          <a:xfrm rot="10800000" flipH="1" flipV="1">
            <a:off x="1683653" y="2153478"/>
            <a:ext cx="251791" cy="2189921"/>
          </a:xfrm>
          <a:prstGeom prst="bentConnector3">
            <a:avLst>
              <a:gd name="adj1" fmla="val -174014"/>
            </a:avLst>
          </a:prstGeom>
          <a:ln w="190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DFD4CAEB-FD4E-491A-A753-33DE4C36EFB8}"/>
              </a:ext>
            </a:extLst>
          </p:cNvPr>
          <p:cNvCxnSpPr>
            <a:stCxn id="33" idx="3"/>
            <a:endCxn id="31" idx="3"/>
          </p:cNvCxnSpPr>
          <p:nvPr/>
        </p:nvCxnSpPr>
        <p:spPr>
          <a:xfrm>
            <a:off x="2971801" y="3250095"/>
            <a:ext cx="1779103" cy="2739887"/>
          </a:xfrm>
          <a:prstGeom prst="bentConnector3">
            <a:avLst>
              <a:gd name="adj1" fmla="val 106424"/>
            </a:avLst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8797A32-7109-FA34-2865-6007AEE26FDC}"/>
              </a:ext>
            </a:extLst>
          </p:cNvPr>
          <p:cNvSpPr txBox="1"/>
          <p:nvPr/>
        </p:nvSpPr>
        <p:spPr>
          <a:xfrm>
            <a:off x="1637734" y="2734564"/>
            <a:ext cx="3384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this.height = 1; </a:t>
            </a:r>
            <a:r>
              <a:rPr lang="en-US" altLang="ko-KR" sz="1400" b="1">
                <a:solidFill>
                  <a:schemeClr val="accent5"/>
                </a:solidFill>
                <a:effectLst/>
                <a:latin typeface="Consolas" panose="020B0609020204030204" pitchFamily="49" charset="0"/>
                <a:sym typeface="Wingdings" panose="05000000000000000000" pitchFamily="2" charset="2"/>
              </a:rPr>
              <a:t></a:t>
            </a:r>
            <a:r>
              <a:rPr lang="en-US" altLang="ko-KR" sz="1400" b="1">
                <a:solidFill>
                  <a:schemeClr val="accent5"/>
                </a:solidFill>
                <a:effectLst/>
                <a:latin typeface="Consolas" panose="020B0609020204030204" pitchFamily="49" charset="0"/>
              </a:rPr>
              <a:t> set height(1)</a:t>
            </a:r>
            <a:endParaRPr lang="en-US" altLang="ko-KR" sz="1400" b="1" dirty="0">
              <a:solidFill>
                <a:schemeClr val="accent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6B2EC9-8881-8FCD-3A98-A8292E36C51A}"/>
              </a:ext>
            </a:extLst>
          </p:cNvPr>
          <p:cNvSpPr txBox="1"/>
          <p:nvPr/>
        </p:nvSpPr>
        <p:spPr>
          <a:xfrm>
            <a:off x="6800985" y="1124744"/>
            <a:ext cx="1955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05-03-getter-setter.html</a:t>
            </a:r>
            <a:endParaRPr lang="ko-KR" altLang="en-US" sz="1200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A21440E-B543-F35A-C496-7284C8906FFA}"/>
              </a:ext>
            </a:extLst>
          </p:cNvPr>
          <p:cNvSpPr txBox="1"/>
          <p:nvPr/>
        </p:nvSpPr>
        <p:spPr>
          <a:xfrm>
            <a:off x="2348082" y="4804078"/>
            <a:ext cx="46999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_height </a:t>
            </a:r>
            <a:r>
              <a:rPr lang="ko-KR" altLang="en-US" sz="1400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변수명은 </a:t>
            </a:r>
            <a:r>
              <a:rPr lang="en-US" altLang="ko-KR" sz="1400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ko-KR" altLang="en-US" sz="1400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과 </a:t>
            </a:r>
            <a:r>
              <a:rPr lang="en-US" altLang="ko-KR" sz="1400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set </a:t>
            </a:r>
            <a:r>
              <a:rPr lang="ko-KR" altLang="en-US" sz="1400" b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동일하게 작성</a:t>
            </a:r>
            <a:endParaRPr lang="en-US" altLang="ko-KR" sz="1400" b="1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88168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79435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Class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Method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클래스 내의 함수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12776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(name, age)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 = name;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age;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speak()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.name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: hello!`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Person(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'park'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console.log(person.name);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person.age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person.speak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16A5044-4220-4385-9B85-8E27B26169EC}"/>
              </a:ext>
            </a:extLst>
          </p:cNvPr>
          <p:cNvSpPr/>
          <p:nvPr/>
        </p:nvSpPr>
        <p:spPr>
          <a:xfrm>
            <a:off x="6321795" y="3551907"/>
            <a:ext cx="750872" cy="28590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0x001</a:t>
            </a:r>
            <a:endParaRPr lang="ko-KR" altLang="en-US" sz="1200" dirty="0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0FD006C9-D5A7-4506-85D5-890806B91F37}"/>
              </a:ext>
            </a:extLst>
          </p:cNvPr>
          <p:cNvSpPr/>
          <p:nvPr/>
        </p:nvSpPr>
        <p:spPr>
          <a:xfrm>
            <a:off x="6121167" y="3837808"/>
            <a:ext cx="1152128" cy="36004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reference</a:t>
            </a:r>
            <a:endParaRPr lang="ko-KR" altLang="en-US" sz="1200" dirty="0"/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804D1E9-5CBA-48F1-A9C7-B24FEB011F0B}"/>
              </a:ext>
            </a:extLst>
          </p:cNvPr>
          <p:cNvSpPr/>
          <p:nvPr/>
        </p:nvSpPr>
        <p:spPr>
          <a:xfrm>
            <a:off x="4753015" y="3837808"/>
            <a:ext cx="1008112" cy="36004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person</a:t>
            </a:r>
            <a:endParaRPr lang="ko-KR" altLang="en-US" sz="1200" dirty="0"/>
          </a:p>
        </p:txBody>
      </p: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E513A5FD-E7B3-4AEA-901F-5112A0F57972}"/>
              </a:ext>
            </a:extLst>
          </p:cNvPr>
          <p:cNvCxnSpPr>
            <a:stCxn id="71" idx="3"/>
            <a:endCxn id="70" idx="1"/>
          </p:cNvCxnSpPr>
          <p:nvPr/>
        </p:nvCxnSpPr>
        <p:spPr>
          <a:xfrm>
            <a:off x="5761127" y="401782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E46370F6-BD39-4236-AFCB-D49196C55146}"/>
              </a:ext>
            </a:extLst>
          </p:cNvPr>
          <p:cNvSpPr/>
          <p:nvPr/>
        </p:nvSpPr>
        <p:spPr>
          <a:xfrm>
            <a:off x="7633413" y="3474016"/>
            <a:ext cx="647992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name</a:t>
            </a:r>
            <a:endParaRPr lang="ko-KR" altLang="en-US" sz="1200" dirty="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49B3611-6E2C-4BE0-A704-CDB6BEA68854}"/>
              </a:ext>
            </a:extLst>
          </p:cNvPr>
          <p:cNvSpPr/>
          <p:nvPr/>
        </p:nvSpPr>
        <p:spPr>
          <a:xfrm>
            <a:off x="8281405" y="3474016"/>
            <a:ext cx="432126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900" dirty="0"/>
              <a:t>park</a:t>
            </a:r>
            <a:endParaRPr lang="ko-KR" altLang="en-US" sz="900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B0C26FB-5BA5-4DE8-BD0D-AE69FC614BCE}"/>
              </a:ext>
            </a:extLst>
          </p:cNvPr>
          <p:cNvSpPr/>
          <p:nvPr/>
        </p:nvSpPr>
        <p:spPr>
          <a:xfrm>
            <a:off x="7633335" y="4194096"/>
            <a:ext cx="1080118" cy="360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speak()</a:t>
            </a:r>
            <a:endParaRPr lang="ko-KR" altLang="en-US" sz="1200" dirty="0"/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8326E5D5-F208-432C-A7F1-F26240BD872D}"/>
              </a:ext>
            </a:extLst>
          </p:cNvPr>
          <p:cNvCxnSpPr>
            <a:cxnSpLocks/>
            <a:stCxn id="70" idx="3"/>
          </p:cNvCxnSpPr>
          <p:nvPr/>
        </p:nvCxnSpPr>
        <p:spPr>
          <a:xfrm>
            <a:off x="7273295" y="401782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042FEBCA-EAE5-4236-ACF1-9E7CA57C186E}"/>
              </a:ext>
            </a:extLst>
          </p:cNvPr>
          <p:cNvSpPr/>
          <p:nvPr/>
        </p:nvSpPr>
        <p:spPr>
          <a:xfrm>
            <a:off x="7633335" y="3834056"/>
            <a:ext cx="647992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age</a:t>
            </a:r>
            <a:endParaRPr lang="ko-KR" altLang="en-US" sz="1200" dirty="0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BE7A920-3DEC-426A-A3C0-BBBAE50413D5}"/>
              </a:ext>
            </a:extLst>
          </p:cNvPr>
          <p:cNvSpPr/>
          <p:nvPr/>
        </p:nvSpPr>
        <p:spPr>
          <a:xfrm>
            <a:off x="8281327" y="3834056"/>
            <a:ext cx="432126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30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B9409B2-3DFC-4C87-A7DA-5061A03DE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127" y="1579020"/>
            <a:ext cx="2859037" cy="144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49C8A7-652A-7DA9-8B94-27C00974C8FB}"/>
              </a:ext>
            </a:extLst>
          </p:cNvPr>
          <p:cNvSpPr txBox="1"/>
          <p:nvPr/>
        </p:nvSpPr>
        <p:spPr>
          <a:xfrm>
            <a:off x="7136782" y="1124744"/>
            <a:ext cx="1619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05-04-method.html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4805508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35238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(05-</a:t>
            </a:r>
            <a:r>
              <a:rPr lang="ko-KR" altLang="en-US"/>
              <a:t>연습문제</a:t>
            </a:r>
            <a:r>
              <a:rPr lang="en-US" altLang="ko-KR"/>
              <a:t>1.html)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생성자와 </a:t>
            </a:r>
            <a:r>
              <a:rPr lang="en-US" altLang="ko-KR" dirty="0"/>
              <a:t>Getter / Setter</a:t>
            </a:r>
            <a:r>
              <a:rPr lang="ko-KR" altLang="en-US" dirty="0"/>
              <a:t>를 가지는 </a:t>
            </a:r>
            <a:r>
              <a:rPr lang="en-US" altLang="ko-KR" dirty="0"/>
              <a:t>User </a:t>
            </a:r>
            <a:r>
              <a:rPr lang="ko-KR" altLang="en-US" dirty="0"/>
              <a:t>클래스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생성자 </a:t>
            </a:r>
            <a:r>
              <a:rPr lang="en-US" altLang="ko-KR" dirty="0"/>
              <a:t>: </a:t>
            </a:r>
            <a:r>
              <a:rPr lang="en-US" altLang="ko-KR" dirty="0" err="1"/>
              <a:t>firstName</a:t>
            </a:r>
            <a:r>
              <a:rPr lang="en-US" altLang="ko-KR" dirty="0"/>
              <a:t>, </a:t>
            </a:r>
            <a:r>
              <a:rPr lang="en-US" altLang="ko-KR" dirty="0" err="1"/>
              <a:t>lastName</a:t>
            </a:r>
            <a:r>
              <a:rPr lang="en-US" altLang="ko-KR" dirty="0"/>
              <a:t>, age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/>
              <a:t>- Getter / Setter </a:t>
            </a:r>
            <a:r>
              <a:rPr lang="en-US" altLang="ko-KR" dirty="0"/>
              <a:t>: age</a:t>
            </a:r>
            <a:r>
              <a:rPr lang="ko-KR" altLang="en-US" dirty="0"/>
              <a:t>에 음수가 입력되면 </a:t>
            </a:r>
            <a:r>
              <a:rPr lang="en-US" altLang="ko-KR" dirty="0"/>
              <a:t>0</a:t>
            </a:r>
            <a:r>
              <a:rPr lang="ko-KR" altLang="en-US" dirty="0"/>
              <a:t>으로 저장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836779"/>
            <a:ext cx="6624736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n-NO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nn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user = </a:t>
            </a:r>
            <a:r>
              <a:rPr lang="nn-NO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nn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User(</a:t>
            </a:r>
            <a:r>
              <a:rPr lang="nn-NO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'Steve'</a:t>
            </a:r>
            <a:r>
              <a:rPr lang="nn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nn-NO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'Job'</a:t>
            </a:r>
            <a:r>
              <a:rPr lang="nn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-</a:t>
            </a:r>
            <a:r>
              <a:rPr lang="nn-NO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nn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nn-NO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console.log(user.age);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66B395-B9F1-47B3-8335-837C1E94E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96" y="2844891"/>
            <a:ext cx="3287718" cy="1191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668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577442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상속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부모가 가진 것을 자식에서 물려주는 행위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부모 클래스 </a:t>
            </a:r>
            <a:r>
              <a:rPr lang="en-US" altLang="ko-KR" dirty="0"/>
              <a:t>: super class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자식 클래스 </a:t>
            </a:r>
            <a:r>
              <a:rPr lang="en-US" altLang="ko-KR" dirty="0"/>
              <a:t>: sub class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부모 클래스의 생성자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메소드를 그대로 사용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필요한 경우 </a:t>
            </a:r>
            <a:r>
              <a:rPr lang="en-US" altLang="ko-KR" dirty="0"/>
              <a:t>Override </a:t>
            </a:r>
            <a:r>
              <a:rPr lang="ko-KR" altLang="en-US" dirty="0"/>
              <a:t>를 통해 변경 가능</a:t>
            </a:r>
            <a:endParaRPr lang="en-US" altLang="ko-KR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E0957F8-189C-46C7-A3BF-8B7C65582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096000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63513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24335" cy="5717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상속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부모 클래스 </a:t>
            </a:r>
            <a:r>
              <a:rPr lang="en-US" altLang="ko-KR" dirty="0"/>
              <a:t>(super class)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자식 클래스 </a:t>
            </a:r>
            <a:r>
              <a:rPr lang="en-US" altLang="ko-KR" dirty="0"/>
              <a:t>(sub class)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  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makes a noise.`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8C430-7381-44F7-B17E-13EB80E742C0}"/>
              </a:ext>
            </a:extLst>
          </p:cNvPr>
          <p:cNvSpPr txBox="1"/>
          <p:nvPr/>
        </p:nvSpPr>
        <p:spPr>
          <a:xfrm>
            <a:off x="1115616" y="4149080"/>
            <a:ext cx="66247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something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D62F9D6-E622-4463-A00B-572372D057EC}"/>
              </a:ext>
            </a:extLst>
          </p:cNvPr>
          <p:cNvSpPr/>
          <p:nvPr/>
        </p:nvSpPr>
        <p:spPr>
          <a:xfrm>
            <a:off x="2422462" y="4213775"/>
            <a:ext cx="1821547" cy="2445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E17FD6-26A9-473C-9CFB-46B1E8041CB3}"/>
              </a:ext>
            </a:extLst>
          </p:cNvPr>
          <p:cNvSpPr txBox="1"/>
          <p:nvPr/>
        </p:nvSpPr>
        <p:spPr>
          <a:xfrm>
            <a:off x="1115616" y="5661248"/>
            <a:ext cx="6624736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ShuShu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 err="1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4848F94-B44E-4264-BB2A-118EFC046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86" y="4836289"/>
            <a:ext cx="352425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DF0B421-6769-B31E-7CA0-F89DE17B3115}"/>
              </a:ext>
            </a:extLst>
          </p:cNvPr>
          <p:cNvSpPr txBox="1"/>
          <p:nvPr/>
        </p:nvSpPr>
        <p:spPr>
          <a:xfrm>
            <a:off x="7399674" y="692696"/>
            <a:ext cx="1356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05-05-</a:t>
            </a:r>
            <a:r>
              <a:rPr lang="ko-KR" altLang="en-US" sz="1200" b="1"/>
              <a:t>상속</a:t>
            </a:r>
            <a:r>
              <a:rPr lang="en-US" altLang="ko-KR" sz="1200" b="1"/>
              <a:t>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718456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71886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상속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Override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980728"/>
            <a:ext cx="6624736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Animal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speak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`Override =&gt;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${this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ko-KR" alt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멍멍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5C64DF16-4543-4B26-913E-3D5D8DF20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924944"/>
            <a:ext cx="352425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2984C-6356-FC6A-9504-9EFE4703DD5F}"/>
              </a:ext>
            </a:extLst>
          </p:cNvPr>
          <p:cNvSpPr txBox="1"/>
          <p:nvPr/>
        </p:nvSpPr>
        <p:spPr>
          <a:xfrm>
            <a:off x="7101067" y="692696"/>
            <a:ext cx="16550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05-06-override.html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611548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3732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(05-</a:t>
            </a:r>
            <a:r>
              <a:rPr lang="ko-KR" altLang="en-US"/>
              <a:t>연습문제</a:t>
            </a:r>
            <a:r>
              <a:rPr lang="en-US" altLang="ko-KR"/>
              <a:t>2.html)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Shape </a:t>
            </a:r>
            <a:r>
              <a:rPr lang="ko-KR" altLang="en-US" dirty="0"/>
              <a:t>클래스를 상속받는 </a:t>
            </a:r>
            <a:r>
              <a:rPr lang="en-US" altLang="ko-KR" dirty="0"/>
              <a:t>Rectangle, Triangle </a:t>
            </a:r>
            <a:r>
              <a:rPr lang="ko-KR" altLang="en-US" dirty="0"/>
              <a:t>클래스 작성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draw(), </a:t>
            </a:r>
            <a:r>
              <a:rPr lang="en-US" altLang="ko-KR" dirty="0" err="1"/>
              <a:t>getArea</a:t>
            </a:r>
            <a:r>
              <a:rPr lang="en-US" altLang="ko-KR" dirty="0"/>
              <a:t>() </a:t>
            </a:r>
            <a:r>
              <a:rPr lang="ko-KR" altLang="en-US" dirty="0"/>
              <a:t>메소드 </a:t>
            </a:r>
            <a:r>
              <a:rPr lang="ko-KR" altLang="en-US" dirty="0" err="1"/>
              <a:t>오버라이딩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5C9D15-F827-4F43-85B3-2910D27F4E59}"/>
              </a:ext>
            </a:extLst>
          </p:cNvPr>
          <p:cNvSpPr txBox="1"/>
          <p:nvPr/>
        </p:nvSpPr>
        <p:spPr>
          <a:xfrm>
            <a:off x="1115616" y="1412776"/>
            <a:ext cx="6624736" cy="42473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Shape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constructor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(width, height, color)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.width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width;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.height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height;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.color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color;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draw()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`draw`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b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getArea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 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`getArea`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501D2CC-DB5E-4A33-8E16-AE0EBA0C1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543" y="4005065"/>
            <a:ext cx="3424671" cy="2001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4467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479338" cy="3916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주로 데이터 관리를 위해서 사용 </a:t>
            </a:r>
            <a:r>
              <a:rPr lang="en-US" altLang="ko-KR" dirty="0"/>
              <a:t>(</a:t>
            </a:r>
            <a:r>
              <a:rPr lang="ko-KR" altLang="en-US" dirty="0"/>
              <a:t> </a:t>
            </a:r>
            <a:r>
              <a:rPr lang="en-US" altLang="ko-KR" b="1" dirty="0"/>
              <a:t>{ "key" : "value" } 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Object </a:t>
            </a:r>
            <a:r>
              <a:rPr lang="ko-KR" altLang="en-US" dirty="0" err="1"/>
              <a:t>미사용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Object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D4598-3B15-4AD5-B70D-B0AB28189EAE}"/>
              </a:ext>
            </a:extLst>
          </p:cNvPr>
          <p:cNvSpPr txBox="1"/>
          <p:nvPr/>
        </p:nvSpPr>
        <p:spPr>
          <a:xfrm>
            <a:off x="1115616" y="1408708"/>
            <a:ext cx="662473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'Mike'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D225FA-1D7E-4692-ABA7-44D2896250E2}"/>
              </a:ext>
            </a:extLst>
          </p:cNvPr>
          <p:cNvSpPr txBox="1"/>
          <p:nvPr/>
        </p:nvSpPr>
        <p:spPr>
          <a:xfrm>
            <a:off x="1115616" y="4033410"/>
            <a:ext cx="6624736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{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'Mike'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age: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};</a:t>
            </a:r>
          </a:p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console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age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 dirty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obj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89ABAC-F7AD-4FC0-8965-C032CB5F90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2348880"/>
            <a:ext cx="2429147" cy="133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5DE15D-037B-49A6-9413-3D6F7192E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757576"/>
            <a:ext cx="2429147" cy="1335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8A979-24FB-3B7E-CCD5-988FA82AFA60}"/>
              </a:ext>
            </a:extLst>
          </p:cNvPr>
          <p:cNvSpPr txBox="1"/>
          <p:nvPr/>
        </p:nvSpPr>
        <p:spPr>
          <a:xfrm>
            <a:off x="7253801" y="1124744"/>
            <a:ext cx="15023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05-07-object.html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614804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12769</TotalTime>
  <Words>23605</Words>
  <Application>Microsoft Office PowerPoint</Application>
  <PresentationFormat>화면 슬라이드 쇼(4:3)</PresentationFormat>
  <Paragraphs>4154</Paragraphs>
  <Slides>235</Slides>
  <Notes>225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235</vt:i4>
      </vt:variant>
    </vt:vector>
  </HeadingPairs>
  <TitlesOfParts>
    <vt:vector size="242" baseType="lpstr">
      <vt:lpstr>굴림</vt:lpstr>
      <vt:lpstr>돋움</vt:lpstr>
      <vt:lpstr>맑은 고딕</vt:lpstr>
      <vt:lpstr>Arial</vt:lpstr>
      <vt:lpstr>Consolas</vt:lpstr>
      <vt:lpstr>Verdana</vt:lpstr>
      <vt:lpstr>Office 테마</vt:lpstr>
      <vt:lpstr>순서</vt:lpstr>
      <vt:lpstr>1. 자바스크립트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변수, 자료형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연산자, 제어문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4.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 Class, Object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6. Array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7. JSON, Callback, AJAX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8. 비동기처리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9. DOM, Event, Web API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GGoReb</dc:creator>
  <cp:lastModifiedBy>kangwook lee</cp:lastModifiedBy>
  <cp:revision>1066</cp:revision>
  <dcterms:created xsi:type="dcterms:W3CDTF">2013-06-27T12:00:59Z</dcterms:created>
  <dcterms:modified xsi:type="dcterms:W3CDTF">2023-10-12T02:59:42Z</dcterms:modified>
</cp:coreProperties>
</file>